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5" r:id="rId1"/>
    <p:sldMasterId id="2147483688" r:id="rId2"/>
  </p:sldMasterIdLst>
  <p:notesMasterIdLst>
    <p:notesMasterId r:id="rId34"/>
  </p:notesMasterIdLst>
  <p:sldIdLst>
    <p:sldId id="256" r:id="rId3"/>
    <p:sldId id="388" r:id="rId4"/>
    <p:sldId id="384" r:id="rId5"/>
    <p:sldId id="286" r:id="rId6"/>
    <p:sldId id="389" r:id="rId7"/>
    <p:sldId id="287" r:id="rId8"/>
    <p:sldId id="263" r:id="rId9"/>
    <p:sldId id="385" r:id="rId10"/>
    <p:sldId id="265" r:id="rId11"/>
    <p:sldId id="267" r:id="rId12"/>
    <p:sldId id="271" r:id="rId13"/>
    <p:sldId id="272" r:id="rId14"/>
    <p:sldId id="273" r:id="rId15"/>
    <p:sldId id="386" r:id="rId16"/>
    <p:sldId id="280" r:id="rId17"/>
    <p:sldId id="281" r:id="rId18"/>
    <p:sldId id="276" r:id="rId19"/>
    <p:sldId id="277" r:id="rId20"/>
    <p:sldId id="278" r:id="rId21"/>
    <p:sldId id="282" r:id="rId22"/>
    <p:sldId id="283" r:id="rId23"/>
    <p:sldId id="285" r:id="rId24"/>
    <p:sldId id="268" r:id="rId25"/>
    <p:sldId id="269" r:id="rId26"/>
    <p:sldId id="270" r:id="rId27"/>
    <p:sldId id="274" r:id="rId28"/>
    <p:sldId id="275" r:id="rId29"/>
    <p:sldId id="381" r:id="rId30"/>
    <p:sldId id="288" r:id="rId31"/>
    <p:sldId id="390" r:id="rId32"/>
    <p:sldId id="279" r:id="rId33"/>
  </p:sldIdLst>
  <p:sldSz cx="9144000" cy="5143500" type="screen16x9"/>
  <p:notesSz cx="6858000" cy="9945688"/>
  <p:embeddedFontLst>
    <p:embeddedFont>
      <p:font typeface="Calibri" panose="020F0502020204030204" pitchFamily="34" charset="0"/>
      <p:regular r:id="rId35"/>
      <p:bold r:id="rId36"/>
      <p:italic r:id="rId37"/>
      <p:boldItalic r:id="rId38"/>
    </p:embeddedFont>
    <p:embeddedFont>
      <p:font typeface="Helvetica Neue" panose="02000503000000020004" pitchFamily="2" charset="0"/>
      <p:regular r:id="rId39"/>
      <p:bold r:id="rId40"/>
      <p:italic r:id="rId41"/>
      <p:boldItalic r:id="rId42"/>
    </p:embeddedFont>
    <p:embeddedFont>
      <p:font typeface="Lato Light" panose="020F0502020204030203" pitchFamily="34" charset="77"/>
      <p:regular r:id="rId43"/>
      <p:bold r:id="rId44"/>
      <p:italic r:id="rId45"/>
      <p:boldItalic r:id="rId46"/>
    </p:embeddedFont>
    <p:embeddedFont>
      <p:font typeface="Montserrat Light" panose="020B0604020202020204" pitchFamily="34" charset="0"/>
      <p:regular r:id="rId47"/>
      <p:bold r:id="rId48"/>
      <p:italic r:id="rId49"/>
      <p:boldItalic r:id="rId50"/>
    </p:embeddedFont>
    <p:embeddedFont>
      <p:font typeface="Montserrat Thin" panose="020B0604020202020204" pitchFamily="34" charset="0"/>
      <p:regular r:id="rId51"/>
      <p:bold r:id="rId52"/>
      <p:italic r:id="rId53"/>
      <p:boldItalic r:id="rId54"/>
    </p:embeddedFont>
    <p:embeddedFont>
      <p:font typeface="Source Sans Pro" panose="020B0503030403020204" pitchFamily="34" charset="0"/>
      <p:regular r:id="rId55"/>
      <p:bold r:id="rId56"/>
      <p:italic r:id="rId57"/>
      <p:boldItalic r:id="rId58"/>
    </p:embeddedFont>
    <p:embeddedFont>
      <p:font typeface="Verdana" panose="020B0604030504040204" pitchFamily="34" charset="0"/>
      <p:regular r:id="rId59"/>
      <p:bold r:id="rId60"/>
      <p:italic r:id="rId61"/>
      <p:boldItalic r:id="rId6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09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86" autoAdjust="0"/>
    <p:restoredTop sz="87858"/>
  </p:normalViewPr>
  <p:slideViewPr>
    <p:cSldViewPr snapToGrid="0" snapToObjects="1">
      <p:cViewPr varScale="1">
        <p:scale>
          <a:sx n="133" d="100"/>
          <a:sy n="133" d="100"/>
        </p:scale>
        <p:origin x="124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42" Type="http://schemas.openxmlformats.org/officeDocument/2006/relationships/font" Target="fonts/font8.fntdata"/><Relationship Id="rId47" Type="http://schemas.openxmlformats.org/officeDocument/2006/relationships/font" Target="fonts/font13.fntdata"/><Relationship Id="rId50" Type="http://schemas.openxmlformats.org/officeDocument/2006/relationships/font" Target="fonts/font16.fntdata"/><Relationship Id="rId55" Type="http://schemas.openxmlformats.org/officeDocument/2006/relationships/font" Target="fonts/font21.fntdata"/><Relationship Id="rId63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font" Target="fonts/font11.fntdata"/><Relationship Id="rId53" Type="http://schemas.openxmlformats.org/officeDocument/2006/relationships/font" Target="fonts/font19.fntdata"/><Relationship Id="rId58" Type="http://schemas.openxmlformats.org/officeDocument/2006/relationships/font" Target="fonts/font24.fntdata"/><Relationship Id="rId66" Type="http://schemas.openxmlformats.org/officeDocument/2006/relationships/tableStyles" Target="tableStyles.xml"/><Relationship Id="rId5" Type="http://schemas.openxmlformats.org/officeDocument/2006/relationships/slide" Target="slides/slide3.xml"/><Relationship Id="rId61" Type="http://schemas.openxmlformats.org/officeDocument/2006/relationships/font" Target="fonts/font27.fntdata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font" Target="fonts/font1.fntdata"/><Relationship Id="rId43" Type="http://schemas.openxmlformats.org/officeDocument/2006/relationships/font" Target="fonts/font9.fntdata"/><Relationship Id="rId48" Type="http://schemas.openxmlformats.org/officeDocument/2006/relationships/font" Target="fonts/font14.fntdata"/><Relationship Id="rId56" Type="http://schemas.openxmlformats.org/officeDocument/2006/relationships/font" Target="fonts/font22.fntdata"/><Relationship Id="rId64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font" Target="fonts/font17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font" Target="fonts/font4.fntdata"/><Relationship Id="rId46" Type="http://schemas.openxmlformats.org/officeDocument/2006/relationships/font" Target="fonts/font12.fntdata"/><Relationship Id="rId59" Type="http://schemas.openxmlformats.org/officeDocument/2006/relationships/font" Target="fonts/font25.fntdata"/><Relationship Id="rId20" Type="http://schemas.openxmlformats.org/officeDocument/2006/relationships/slide" Target="slides/slide18.xml"/><Relationship Id="rId41" Type="http://schemas.openxmlformats.org/officeDocument/2006/relationships/font" Target="fonts/font7.fntdata"/><Relationship Id="rId54" Type="http://schemas.openxmlformats.org/officeDocument/2006/relationships/font" Target="fonts/font20.fntdata"/><Relationship Id="rId62" Type="http://schemas.openxmlformats.org/officeDocument/2006/relationships/font" Target="fonts/font2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2.fntdata"/><Relationship Id="rId49" Type="http://schemas.openxmlformats.org/officeDocument/2006/relationships/font" Target="fonts/font15.fntdata"/><Relationship Id="rId57" Type="http://schemas.openxmlformats.org/officeDocument/2006/relationships/font" Target="fonts/font23.fntdata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font" Target="fonts/font10.fntdata"/><Relationship Id="rId52" Type="http://schemas.openxmlformats.org/officeDocument/2006/relationships/font" Target="fonts/font18.fntdata"/><Relationship Id="rId60" Type="http://schemas.openxmlformats.org/officeDocument/2006/relationships/font" Target="fonts/font26.fntdata"/><Relationship Id="rId65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afe.com/customers/iowa-dot-apis/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afe.com/customers/santa-clara-county/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afe.com/customers/stad-lier/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afe.com/customers/city-of-san-jose/" TargetMode="External"/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afe.com/customers/city-of-henderson/" TargetMode="External"/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afe.com/customers/city-surrey-water-meter-improvement-project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afe.com/customers/city-surrey-water-meter-improvement-project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4d7fe1b2e5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Google Shape;154;g4d7fe1b2e5_0_3:notes"/>
          <p:cNvSpPr txBox="1">
            <a:spLocks noGrp="1"/>
          </p:cNvSpPr>
          <p:nvPr>
            <p:ph type="body" idx="1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i="1" dirty="0">
              <a:solidFill>
                <a:schemeClr val="dk1"/>
              </a:solidFill>
              <a:highlight>
                <a:srgbClr val="FFFFFF"/>
              </a:highlight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g73f054ce6d_0_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4" name="Google Shape;324;g73f054ce6d_0_83:notes"/>
          <p:cNvSpPr txBox="1">
            <a:spLocks noGrp="1"/>
          </p:cNvSpPr>
          <p:nvPr>
            <p:ph type="body" idx="1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g6f678075d7_0_3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9" name="Google Shape;369;g6f678075d7_0_312:notes"/>
          <p:cNvSpPr txBox="1">
            <a:spLocks noGrp="1"/>
          </p:cNvSpPr>
          <p:nvPr>
            <p:ph type="body" idx="1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>
              <a:solidFill>
                <a:srgbClr val="333333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236116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g52b68d6ae6_0_19:notes"/>
          <p:cNvSpPr txBox="1">
            <a:spLocks noGrp="1"/>
          </p:cNvSpPr>
          <p:nvPr>
            <p:ph type="body" idx="1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dirty="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79" name="Google Shape;379;g52b68d6ae6_0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7813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374059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g73f054ce6d_0_1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4" name="Google Shape;394;g73f054ce6d_0_103:notes"/>
          <p:cNvSpPr txBox="1">
            <a:spLocks noGrp="1"/>
          </p:cNvSpPr>
          <p:nvPr>
            <p:ph type="body" idx="1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847059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g6f678075d7_0_3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1" name="Google Shape;461;g6f678075d7_0_339:notes"/>
          <p:cNvSpPr txBox="1">
            <a:spLocks noGrp="1"/>
          </p:cNvSpPr>
          <p:nvPr>
            <p:ph type="body" idx="1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endParaRPr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g6f678075d7_0_190:notes"/>
          <p:cNvSpPr txBox="1">
            <a:spLocks noGrp="1"/>
          </p:cNvSpPr>
          <p:nvPr>
            <p:ph type="body" idx="1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i="1" u="sng" dirty="0">
                <a:solidFill>
                  <a:schemeClr val="hlink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  <a:hlinkClick r:id="rId3"/>
              </a:rPr>
              <a:t>https://www.safe.com/customers/iowa-dot-apis/</a:t>
            </a:r>
            <a:endParaRPr sz="1200" i="1" dirty="0">
              <a:latin typeface="Calibri" panose="020F0502020204030204" pitchFamily="34" charset="0"/>
              <a:ea typeface="Helvetica Neue"/>
              <a:cs typeface="Calibri" panose="020F0502020204030204" pitchFamily="34" charset="0"/>
              <a:sym typeface="Helvetica Neue"/>
            </a:endParaRPr>
          </a:p>
        </p:txBody>
      </p:sp>
      <p:sp>
        <p:nvSpPr>
          <p:cNvPr id="471" name="Google Shape;471;g6f678075d7_0_1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7813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g73f054ce6d_0_1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7" name="Google Shape;487;g73f054ce6d_0_140:notes"/>
          <p:cNvSpPr txBox="1">
            <a:spLocks noGrp="1"/>
          </p:cNvSpPr>
          <p:nvPr>
            <p:ph type="body" idx="1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g6f678075d7_0_3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8" name="Google Shape;428;g6f678075d7_0_321:notes"/>
          <p:cNvSpPr txBox="1">
            <a:spLocks noGrp="1"/>
          </p:cNvSpPr>
          <p:nvPr>
            <p:ph type="body" idx="1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31860887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g6faee1b5fe_0_308:notes"/>
          <p:cNvSpPr txBox="1">
            <a:spLocks noGrp="1"/>
          </p:cNvSpPr>
          <p:nvPr>
            <p:ph type="body" idx="1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NZ" sz="1200" u="sng" dirty="0">
                <a:solidFill>
                  <a:schemeClr val="hlink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  <a:hlinkClick r:id="rId3"/>
              </a:rPr>
              <a:t>https://www.safe.com/customers/santa-clara-county/</a:t>
            </a:r>
            <a:r>
              <a:rPr lang="en-NZ" sz="1200" dirty="0"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</a:p>
        </p:txBody>
      </p:sp>
      <p:sp>
        <p:nvSpPr>
          <p:cNvPr id="438" name="Google Shape;438;g6faee1b5fe_0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7813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329642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g73f054ce6d_0_1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1" name="Google Shape;451;g73f054ce6d_0_129:notes"/>
          <p:cNvSpPr txBox="1">
            <a:spLocks noGrp="1"/>
          </p:cNvSpPr>
          <p:nvPr>
            <p:ph type="body" idx="1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801983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4d7fe1b2e5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Google Shape;154;g4d7fe1b2e5_0_3:notes"/>
          <p:cNvSpPr txBox="1">
            <a:spLocks noGrp="1"/>
          </p:cNvSpPr>
          <p:nvPr>
            <p:ph type="body" idx="1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i="1" dirty="0">
              <a:solidFill>
                <a:schemeClr val="dk1"/>
              </a:solidFill>
              <a:highlight>
                <a:srgbClr val="FFFFFF"/>
              </a:highlight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36060501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g6f678075d7_0_3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7" name="Google Shape;497;g6f678075d7_0_330:notes"/>
          <p:cNvSpPr txBox="1">
            <a:spLocks noGrp="1"/>
          </p:cNvSpPr>
          <p:nvPr>
            <p:ph type="body" idx="1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g6f678075d7_0_246:notes"/>
          <p:cNvSpPr txBox="1">
            <a:spLocks noGrp="1"/>
          </p:cNvSpPr>
          <p:nvPr>
            <p:ph type="body" idx="1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i="1" u="sng" dirty="0">
                <a:solidFill>
                  <a:srgbClr val="1155CC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3"/>
              </a:rPr>
              <a:t>https://www.safe.com/customers/stad-lier/</a:t>
            </a:r>
            <a:endParaRPr sz="1200" i="1" dirty="0">
              <a:latin typeface="Calibri" panose="020F0502020204030204" pitchFamily="34" charset="0"/>
              <a:ea typeface="Helvetica Neue"/>
              <a:cs typeface="Calibri" panose="020F0502020204030204" pitchFamily="34" charset="0"/>
              <a:sym typeface="Helvetica Neue"/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endParaRPr sz="1200" i="1" dirty="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07" name="Google Shape;507;g6f678075d7_0_2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7813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g73f054ce6d_0_1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5" name="Google Shape;535;g73f054ce6d_0_149:notes"/>
          <p:cNvSpPr txBox="1">
            <a:spLocks noGrp="1"/>
          </p:cNvSpPr>
          <p:nvPr>
            <p:ph type="body" idx="1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g6faee1b5fe_0_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4" name="Google Shape;334;g6faee1b5fe_0_60:notes"/>
          <p:cNvSpPr txBox="1">
            <a:spLocks noGrp="1"/>
          </p:cNvSpPr>
          <p:nvPr>
            <p:ph type="body" idx="1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100"/>
              <a:buChar char="●"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8562165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g6f678075d7_0_232:notes"/>
          <p:cNvSpPr txBox="1">
            <a:spLocks noGrp="1"/>
          </p:cNvSpPr>
          <p:nvPr>
            <p:ph type="body" idx="1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 i="1" u="sng" dirty="0">
                <a:solidFill>
                  <a:srgbClr val="0097A7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  <a:hlinkClick r:id="rId3"/>
              </a:rPr>
              <a:t>https://www.safe.com/customers/city-of-san-jose/</a:t>
            </a:r>
            <a:endParaRPr sz="1200" i="1" dirty="0">
              <a:latin typeface="Calibri" panose="020F0502020204030204" pitchFamily="34" charset="0"/>
              <a:ea typeface="Helvetica Neue"/>
              <a:cs typeface="Calibri" panose="020F0502020204030204" pitchFamily="34" charset="0"/>
              <a:sym typeface="Helvetica Neu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i="1" dirty="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44" name="Google Shape;344;g6f678075d7_0_2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7813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6740160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g73f054ce6d_0_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9" name="Google Shape;359;g73f054ce6d_0_94:notes"/>
          <p:cNvSpPr txBox="1">
            <a:spLocks noGrp="1"/>
          </p:cNvSpPr>
          <p:nvPr>
            <p:ph type="body" idx="1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8264965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g6f678075d7_0_3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4" name="Google Shape;404;g6f678075d7_0_303:notes"/>
          <p:cNvSpPr txBox="1">
            <a:spLocks noGrp="1"/>
          </p:cNvSpPr>
          <p:nvPr>
            <p:ph type="body" idx="1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100"/>
              <a:buChar char="●"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1548011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g6faee1b5fe_0_275:notes"/>
          <p:cNvSpPr txBox="1">
            <a:spLocks noGrp="1"/>
          </p:cNvSpPr>
          <p:nvPr>
            <p:ph type="body" idx="1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" u="sng" dirty="0">
                <a:solidFill>
                  <a:srgbClr val="0097A7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3"/>
              </a:rPr>
              <a:t>https://www.safe.com/customers/city-of-henderson/</a:t>
            </a:r>
            <a:endParaRPr sz="1200" dirty="0">
              <a:latin typeface="Calibri" panose="020F0502020204030204" pitchFamily="34" charset="0"/>
              <a:ea typeface="Helvetica Neue"/>
              <a:cs typeface="Calibri" panose="020F0502020204030204" pitchFamily="34" charset="0"/>
              <a:sym typeface="Helvetica Neue"/>
            </a:endParaRPr>
          </a:p>
        </p:txBody>
      </p:sp>
      <p:sp>
        <p:nvSpPr>
          <p:cNvPr id="414" name="Google Shape;414;g6faee1b5fe_0_2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7813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2747013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g4d7fe1b2e5_0_331:notes"/>
          <p:cNvSpPr txBox="1">
            <a:spLocks noGrp="1"/>
          </p:cNvSpPr>
          <p:nvPr>
            <p:ph type="body" idx="1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5400"/>
              </a:spcAft>
              <a:buNone/>
            </a:pPr>
            <a:endParaRPr sz="1200" i="1" dirty="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16" name="Google Shape;516;g4d7fe1b2e5_0_3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7813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4459425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Google Shape;564;g73f054ce6d_0_1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5" name="Google Shape;565;g73f054ce6d_0_167:notes"/>
          <p:cNvSpPr txBox="1">
            <a:spLocks noGrp="1"/>
          </p:cNvSpPr>
          <p:nvPr>
            <p:ph type="body" idx="1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4d7fe1b2e5_0_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0" name="Google Shape;260;g4d7fe1b2e5_0_44:notes"/>
          <p:cNvSpPr txBox="1">
            <a:spLocks noGrp="1"/>
          </p:cNvSpPr>
          <p:nvPr>
            <p:ph type="body" idx="1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>
              <a:solidFill>
                <a:schemeClr val="dk1"/>
              </a:solidFill>
              <a:highlight>
                <a:schemeClr val="lt1"/>
              </a:highlight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73f1d1f66d_0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Google Shape;187;g73f1d1f66d_0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lang="en" sz="1200" i="1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</a:b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3143957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Google Shape;630;g4d7fe1b2e5_0_4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1" name="Google Shape;631;g4d7fe1b2e5_0_451:notes"/>
          <p:cNvSpPr txBox="1">
            <a:spLocks noGrp="1"/>
          </p:cNvSpPr>
          <p:nvPr>
            <p:ph type="body" idx="1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i="1" dirty="0">
              <a:solidFill>
                <a:schemeClr val="dk1"/>
              </a:solidFill>
              <a:highlight>
                <a:srgbClr val="FFFFFF"/>
              </a:highlight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g6f678075d7_0_8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5" name="Google Shape;545;g6f678075d7_0_825:notes"/>
          <p:cNvSpPr txBox="1">
            <a:spLocks noGrp="1"/>
          </p:cNvSpPr>
          <p:nvPr>
            <p:ph type="body" idx="1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g6f678075d7_0_259:notes"/>
          <p:cNvSpPr txBox="1">
            <a:spLocks noGrp="1"/>
          </p:cNvSpPr>
          <p:nvPr>
            <p:ph type="body" idx="1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i="1" u="sng" dirty="0">
                <a:solidFill>
                  <a:schemeClr val="hlink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  <a:hlinkClick r:id="rId3"/>
              </a:rPr>
              <a:t>https://www.safe.com/customers/city-surrey-water-meter-improvement-project/</a:t>
            </a:r>
            <a:endParaRPr sz="1200" i="1" dirty="0">
              <a:latin typeface="Calibri" panose="020F0502020204030204" pitchFamily="34" charset="0"/>
              <a:ea typeface="Helvetica Neue"/>
              <a:cs typeface="Calibri" panose="020F0502020204030204" pitchFamily="34" charset="0"/>
              <a:sym typeface="Helvetica Neue"/>
            </a:endParaRPr>
          </a:p>
        </p:txBody>
      </p:sp>
      <p:sp>
        <p:nvSpPr>
          <p:cNvPr id="281" name="Google Shape;281;g6f678075d7_0_2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7813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900355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Google Shape;554;g73f054ce6d_0_1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5" name="Google Shape;555;g73f054ce6d_0_158:notes"/>
          <p:cNvSpPr txBox="1">
            <a:spLocks noGrp="1"/>
          </p:cNvSpPr>
          <p:nvPr>
            <p:ph type="body" idx="1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6faee1b5fe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1" name="Google Shape;271;g6faee1b5fe_0_0:notes"/>
          <p:cNvSpPr txBox="1">
            <a:spLocks noGrp="1"/>
          </p:cNvSpPr>
          <p:nvPr>
            <p:ph type="body" idx="1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g6f678075d7_0_259:notes"/>
          <p:cNvSpPr txBox="1">
            <a:spLocks noGrp="1"/>
          </p:cNvSpPr>
          <p:nvPr>
            <p:ph type="body" idx="1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i="1" u="sng" dirty="0">
                <a:solidFill>
                  <a:schemeClr val="hlink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  <a:hlinkClick r:id="rId3"/>
              </a:rPr>
              <a:t>https://www.safe.com/customers/city-surrey-water-meter-improvement-project/</a:t>
            </a:r>
            <a:endParaRPr sz="1200" i="1" dirty="0">
              <a:latin typeface="Calibri" panose="020F0502020204030204" pitchFamily="34" charset="0"/>
              <a:ea typeface="Helvetica Neue"/>
              <a:cs typeface="Calibri" panose="020F0502020204030204" pitchFamily="34" charset="0"/>
              <a:sym typeface="Helvetica Neue"/>
            </a:endParaRPr>
          </a:p>
        </p:txBody>
      </p:sp>
      <p:sp>
        <p:nvSpPr>
          <p:cNvPr id="281" name="Google Shape;281;g6f678075d7_0_2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7813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6faee1b5fe_0_27:notes"/>
          <p:cNvSpPr txBox="1">
            <a:spLocks noGrp="1"/>
          </p:cNvSpPr>
          <p:nvPr>
            <p:ph type="body" idx="1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dirty="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95" name="Google Shape;295;g6faee1b5fe_0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7813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1_Blank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6"/>
          <p:cNvSpPr txBox="1">
            <a:spLocks noGrp="1"/>
          </p:cNvSpPr>
          <p:nvPr>
            <p:ph type="title"/>
          </p:nvPr>
        </p:nvSpPr>
        <p:spPr>
          <a:xfrm>
            <a:off x="457200" y="184825"/>
            <a:ext cx="7986300" cy="8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solidFill>
                  <a:srgbClr val="4D474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30200" algn="l" rtl="0">
              <a:spcBef>
                <a:spcPts val="480"/>
              </a:spcBef>
              <a:spcAft>
                <a:spcPts val="0"/>
              </a:spcAft>
              <a:buSzPts val="1600"/>
              <a:buChar char="●"/>
              <a:defRPr>
                <a:solidFill>
                  <a:srgbClr val="4D4742"/>
                </a:solidFill>
              </a:defRPr>
            </a:lvl1pPr>
            <a:lvl2pPr marL="914400" lvl="1" indent="-368300" algn="l" rtl="0">
              <a:spcBef>
                <a:spcPts val="440"/>
              </a:spcBef>
              <a:spcAft>
                <a:spcPts val="0"/>
              </a:spcAft>
              <a:buSzPts val="2200"/>
              <a:buChar char="○"/>
              <a:defRPr>
                <a:solidFill>
                  <a:srgbClr val="4D4742"/>
                </a:solidFill>
              </a:defRPr>
            </a:lvl2pPr>
            <a:lvl3pPr marL="1371600" lvl="2" indent="-355600" algn="l" rtl="0">
              <a:spcBef>
                <a:spcPts val="400"/>
              </a:spcBef>
              <a:spcAft>
                <a:spcPts val="0"/>
              </a:spcAft>
              <a:buSzPts val="2000"/>
              <a:buChar char="■"/>
              <a:defRPr>
                <a:solidFill>
                  <a:srgbClr val="4D4742"/>
                </a:solidFill>
              </a:defRPr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SzPts val="1800"/>
              <a:buChar char="●"/>
              <a:defRPr>
                <a:solidFill>
                  <a:srgbClr val="4D4742"/>
                </a:solidFill>
              </a:defRPr>
            </a:lvl4pPr>
            <a:lvl5pPr marL="2286000" lvl="4" indent="-317500" algn="l" rtl="0">
              <a:spcBef>
                <a:spcPts val="280"/>
              </a:spcBef>
              <a:spcAft>
                <a:spcPts val="0"/>
              </a:spcAft>
              <a:buSzPts val="1400"/>
              <a:buChar char="○"/>
              <a:defRPr>
                <a:solidFill>
                  <a:srgbClr val="4D4742"/>
                </a:solidFill>
              </a:defRPr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69" name="Google Shape;69;p16"/>
          <p:cNvSpPr txBox="1">
            <a:spLocks noGrp="1"/>
          </p:cNvSpPr>
          <p:nvPr>
            <p:ph type="dt" idx="10"/>
          </p:nvPr>
        </p:nvSpPr>
        <p:spPr>
          <a:xfrm>
            <a:off x="457200" y="4949190"/>
            <a:ext cx="1447800" cy="18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 dirty="0"/>
          </a:p>
        </p:txBody>
      </p:sp>
      <p:sp>
        <p:nvSpPr>
          <p:cNvPr id="70" name="Google Shape;70;p16"/>
          <p:cNvSpPr txBox="1">
            <a:spLocks noGrp="1"/>
          </p:cNvSpPr>
          <p:nvPr>
            <p:ph type="ftr" idx="11"/>
          </p:nvPr>
        </p:nvSpPr>
        <p:spPr>
          <a:xfrm>
            <a:off x="3124200" y="4949190"/>
            <a:ext cx="2895600" cy="18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 dirty="0"/>
          </a:p>
        </p:txBody>
      </p:sp>
      <p:sp>
        <p:nvSpPr>
          <p:cNvPr id="71" name="Google Shape;71;p16"/>
          <p:cNvSpPr txBox="1">
            <a:spLocks noGrp="1"/>
          </p:cNvSpPr>
          <p:nvPr>
            <p:ph type="sldNum" idx="12"/>
          </p:nvPr>
        </p:nvSpPr>
        <p:spPr>
          <a:xfrm>
            <a:off x="6553200" y="4949190"/>
            <a:ext cx="2133600" cy="18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703846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5AAB344-EFF9-8449-A57F-ED9A8F2EDF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DA20A-E27E-DC46-B01D-CB1FF457D946}" type="datetimeFigureOut">
              <a:rPr lang="en-US" smtClean="0"/>
              <a:t>6/14/20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3BB3F32-FF34-B748-A9F4-3DFF924B1D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F670A5-7DE5-CC4B-9209-38215CD29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72CAF-6399-5D43-9B16-EF5CD13FB96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12131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1">
  <p:cSld name="Blank 1">
    <p:bg>
      <p:bgPr>
        <a:solidFill>
          <a:srgbClr val="FFFFFF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dt" idx="10"/>
          </p:nvPr>
        </p:nvSpPr>
        <p:spPr>
          <a:xfrm>
            <a:off x="457200" y="4949428"/>
            <a:ext cx="1447800" cy="18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 dirty="0"/>
          </a:p>
        </p:txBody>
      </p:sp>
      <p:sp>
        <p:nvSpPr>
          <p:cNvPr id="52" name="Google Shape;52;p13"/>
          <p:cNvSpPr txBox="1">
            <a:spLocks noGrp="1"/>
          </p:cNvSpPr>
          <p:nvPr>
            <p:ph type="ftr" idx="11"/>
          </p:nvPr>
        </p:nvSpPr>
        <p:spPr>
          <a:xfrm>
            <a:off x="3124200" y="4949428"/>
            <a:ext cx="2895600" cy="18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 dirty="0"/>
          </a:p>
        </p:txBody>
      </p:sp>
      <p:sp>
        <p:nvSpPr>
          <p:cNvPr id="53" name="Google Shape;53;p13"/>
          <p:cNvSpPr txBox="1">
            <a:spLocks noGrp="1"/>
          </p:cNvSpPr>
          <p:nvPr>
            <p:ph type="sldNum" idx="12"/>
          </p:nvPr>
        </p:nvSpPr>
        <p:spPr>
          <a:xfrm>
            <a:off x="6553200" y="4949428"/>
            <a:ext cx="2133600" cy="18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  <p:sp>
        <p:nvSpPr>
          <p:cNvPr id="54" name="Google Shape;54;p13"/>
          <p:cNvSpPr txBox="1">
            <a:spLocks noGrp="1"/>
          </p:cNvSpPr>
          <p:nvPr>
            <p:ph type="title"/>
          </p:nvPr>
        </p:nvSpPr>
        <p:spPr>
          <a:xfrm>
            <a:off x="457200" y="251925"/>
            <a:ext cx="6019800" cy="8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2800"/>
              <a:buNone/>
              <a:defRPr sz="2600" b="1" i="0" u="none" strike="noStrike" cap="none">
                <a:solidFill>
                  <a:srgbClr val="4D4742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2800"/>
              <a:buNone/>
              <a:defRPr sz="2600" b="1" i="0" u="none" strike="noStrike" cap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2800"/>
              <a:buNone/>
              <a:defRPr sz="2600" b="1" i="0" u="none" strike="noStrike" cap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2800"/>
              <a:buNone/>
              <a:defRPr sz="2600" b="1" i="0" u="none" strike="noStrike" cap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2800"/>
              <a:buNone/>
              <a:defRPr sz="2600" b="1" i="0" u="none" strike="noStrike" cap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2800"/>
              <a:buNone/>
              <a:defRPr sz="2600" b="1" i="0" u="none" strike="noStrike" cap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2800"/>
              <a:buNone/>
              <a:defRPr sz="2600" b="1" i="0" u="none" strike="noStrike" cap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2800"/>
              <a:buNone/>
              <a:defRPr sz="2600" b="1" i="0" u="none" strike="noStrike" cap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2800"/>
              <a:buNone/>
              <a:defRPr sz="2600" b="1" i="0" u="none" strike="noStrike" cap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81000" algn="l" rtl="0">
              <a:spcBef>
                <a:spcPts val="480"/>
              </a:spcBef>
              <a:spcAft>
                <a:spcPts val="0"/>
              </a:spcAft>
              <a:buClr>
                <a:srgbClr val="E98300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rgbClr val="4D4742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marR="0" lvl="1" indent="-368300" algn="l" rtl="0">
              <a:spcBef>
                <a:spcPts val="440"/>
              </a:spcBef>
              <a:spcAft>
                <a:spcPts val="0"/>
              </a:spcAft>
              <a:buClr>
                <a:srgbClr val="E98300"/>
              </a:buClr>
              <a:buSzPts val="2200"/>
              <a:buFont typeface="Noto Sans Symbols"/>
              <a:buChar char="▪"/>
              <a:defRPr sz="2200" b="0" i="0" u="none" strike="noStrike" cap="none">
                <a:solidFill>
                  <a:srgbClr val="4D4742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rgbClr val="E98300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rgbClr val="4D4742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828800" marR="0" lvl="3" indent="-342900" algn="l" rtl="0">
              <a:spcBef>
                <a:spcPts val="360"/>
              </a:spcBef>
              <a:spcAft>
                <a:spcPts val="0"/>
              </a:spcAft>
              <a:buClr>
                <a:srgbClr val="E98300"/>
              </a:buClr>
              <a:buSzPts val="1800"/>
              <a:buFont typeface="Noto Sans Symbols"/>
              <a:buChar char="▪"/>
              <a:defRPr sz="1800" b="0" i="0" u="none" strike="noStrike" cap="none">
                <a:solidFill>
                  <a:srgbClr val="4D4742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2286000" marR="0" lvl="4" indent="-317500" algn="l" rtl="0">
              <a:spcBef>
                <a:spcPts val="280"/>
              </a:spcBef>
              <a:spcAft>
                <a:spcPts val="0"/>
              </a:spcAft>
              <a:buClr>
                <a:srgbClr val="E98300"/>
              </a:buClr>
              <a:buSzPts val="1400"/>
              <a:buFont typeface="Noto Sans Symbols"/>
              <a:buChar char="▪"/>
              <a:defRPr sz="1400" b="0" i="0" u="none" strike="noStrike" cap="none">
                <a:solidFill>
                  <a:srgbClr val="4D4742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3200400" marR="0" lvl="6" indent="-355600" algn="l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657600" marR="0" lvl="7" indent="-355600" algn="l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4114800" marR="0" lvl="8" indent="-355600" algn="l" rtl="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080250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bg>
      <p:bgPr>
        <a:solidFill>
          <a:srgbClr val="000000"/>
        </a:solidFill>
        <a:effectLst/>
      </p:bgPr>
    </p:bg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Google Shape;70;p17"/>
          <p:cNvPicPr preferRelativeResize="0"/>
          <p:nvPr/>
        </p:nvPicPr>
        <p:blipFill rotWithShape="1">
          <a:blip r:embed="rId2">
            <a:alphaModFix/>
          </a:blip>
          <a:srcRect t="16036"/>
          <a:stretch/>
        </p:blipFill>
        <p:spPr>
          <a:xfrm>
            <a:off x="-22350" y="0"/>
            <a:ext cx="9188776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Google Shape;71;p17"/>
          <p:cNvSpPr txBox="1">
            <a:spLocks noGrp="1"/>
          </p:cNvSpPr>
          <p:nvPr>
            <p:ph type="title"/>
          </p:nvPr>
        </p:nvSpPr>
        <p:spPr>
          <a:xfrm>
            <a:off x="311700" y="2512800"/>
            <a:ext cx="45459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  <p:pic>
        <p:nvPicPr>
          <p:cNvPr id="73" name="Google Shape;73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3425" y="3816675"/>
            <a:ext cx="1262825" cy="9115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07411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77" name="Google Shape;77;p1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  <p:sp>
        <p:nvSpPr>
          <p:cNvPr id="78" name="Google Shape;78;p18"/>
          <p:cNvSpPr/>
          <p:nvPr/>
        </p:nvSpPr>
        <p:spPr>
          <a:xfrm>
            <a:off x="0" y="5011250"/>
            <a:ext cx="9144000" cy="132300"/>
          </a:xfrm>
          <a:prstGeom prst="rect">
            <a:avLst/>
          </a:prstGeom>
          <a:solidFill>
            <a:srgbClr val="FF952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759501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p136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90" name="Google Shape;590;p13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1" name="Google Shape;591;p136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92" name="Google Shape;592;p136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93" name="Google Shape;593;p136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493095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90" r:id="rId9"/>
    <p:sldLayoutId id="2147483692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40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Montserrat Thin"/>
                <a:ea typeface="Montserrat Thin"/>
                <a:cs typeface="Montserrat Thin"/>
                <a:sym typeface="Montserrat Thin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Montserrat Thin"/>
                <a:ea typeface="Montserrat Thin"/>
                <a:cs typeface="Montserrat Thin"/>
                <a:sym typeface="Montserrat Thin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Montserrat Thin"/>
                <a:ea typeface="Montserrat Thin"/>
                <a:cs typeface="Montserrat Thin"/>
                <a:sym typeface="Montserrat Thin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Montserrat Thin"/>
                <a:ea typeface="Montserrat Thin"/>
                <a:cs typeface="Montserrat Thin"/>
                <a:sym typeface="Montserrat Thin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Montserrat Thin"/>
                <a:ea typeface="Montserrat Thin"/>
                <a:cs typeface="Montserrat Thin"/>
                <a:sym typeface="Montserrat Thin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/>
          </a:p>
        </p:txBody>
      </p:sp>
      <p:sp>
        <p:nvSpPr>
          <p:cNvPr id="150" name="Google Shape;150;p40"/>
          <p:cNvSpPr txBox="1">
            <a:spLocks noGrp="1"/>
          </p:cNvSpPr>
          <p:nvPr>
            <p:ph type="title"/>
          </p:nvPr>
        </p:nvSpPr>
        <p:spPr>
          <a:xfrm>
            <a:off x="628814" y="273844"/>
            <a:ext cx="78864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300" tIns="17150" rIns="34300" bIns="1715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Montserrat Light"/>
              <a:buNone/>
              <a:defRPr sz="1500" b="0" i="0" u="none" strike="noStrike" cap="none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00"/>
              <a:buNone/>
              <a:defRPr sz="700"/>
            </a:lvl2pPr>
            <a:lvl3pPr lvl="2">
              <a:spcBef>
                <a:spcPts val="0"/>
              </a:spcBef>
              <a:spcAft>
                <a:spcPts val="0"/>
              </a:spcAft>
              <a:buSzPts val="500"/>
              <a:buNone/>
              <a:defRPr sz="700"/>
            </a:lvl3pPr>
            <a:lvl4pPr lvl="3">
              <a:spcBef>
                <a:spcPts val="0"/>
              </a:spcBef>
              <a:spcAft>
                <a:spcPts val="0"/>
              </a:spcAft>
              <a:buSzPts val="500"/>
              <a:buNone/>
              <a:defRPr sz="700"/>
            </a:lvl4pPr>
            <a:lvl5pPr lvl="4">
              <a:spcBef>
                <a:spcPts val="0"/>
              </a:spcBef>
              <a:spcAft>
                <a:spcPts val="0"/>
              </a:spcAft>
              <a:buSzPts val="500"/>
              <a:buNone/>
              <a:defRPr sz="700"/>
            </a:lvl5pPr>
            <a:lvl6pPr lvl="5">
              <a:spcBef>
                <a:spcPts val="0"/>
              </a:spcBef>
              <a:spcAft>
                <a:spcPts val="0"/>
              </a:spcAft>
              <a:buSzPts val="500"/>
              <a:buNone/>
              <a:defRPr sz="700"/>
            </a:lvl6pPr>
            <a:lvl7pPr lvl="6">
              <a:spcBef>
                <a:spcPts val="0"/>
              </a:spcBef>
              <a:spcAft>
                <a:spcPts val="0"/>
              </a:spcAft>
              <a:buSzPts val="500"/>
              <a:buNone/>
              <a:defRPr sz="700"/>
            </a:lvl7pPr>
            <a:lvl8pPr lvl="7">
              <a:spcBef>
                <a:spcPts val="0"/>
              </a:spcBef>
              <a:spcAft>
                <a:spcPts val="0"/>
              </a:spcAft>
              <a:buSzPts val="500"/>
              <a:buNone/>
              <a:defRPr sz="700"/>
            </a:lvl8pPr>
            <a:lvl9pPr lvl="8">
              <a:spcBef>
                <a:spcPts val="0"/>
              </a:spcBef>
              <a:spcAft>
                <a:spcPts val="0"/>
              </a:spcAft>
              <a:buSzPts val="500"/>
              <a:buNone/>
              <a:defRPr sz="7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89" r:id="rId1"/>
    <p:sldLayoutId id="2147483695" r:id="rId2"/>
    <p:sldLayoutId id="2147483696" r:id="rId3"/>
    <p:sldLayoutId id="2147483697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7.jpg"/><Relationship Id="rId5" Type="http://schemas.openxmlformats.org/officeDocument/2006/relationships/hyperlink" Target="https://docs.google.com/document/d/11HeNrcrgILSOdSL7NIVUAOkK0F3pICt1RGLVk4TAiyA/edit?usp=sharing" TargetMode="External"/><Relationship Id="rId4" Type="http://schemas.openxmlformats.org/officeDocument/2006/relationships/hyperlink" Target="https://www.safe.com/webinars/application-integration-for-smart-cities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5.jpg"/><Relationship Id="rId5" Type="http://schemas.openxmlformats.org/officeDocument/2006/relationships/image" Target="../media/image14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7.jpg"/><Relationship Id="rId5" Type="http://schemas.openxmlformats.org/officeDocument/2006/relationships/hyperlink" Target="https://www.safe.com/presentations/fme-before-you-dig-the-sunesys-one-call-automated-response-system/" TargetMode="External"/><Relationship Id="rId4" Type="http://schemas.openxmlformats.org/officeDocument/2006/relationships/hyperlink" Target="https://www.safe.com/presentations/automated-dial-before-digging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jp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16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8.png"/><Relationship Id="rId5" Type="http://schemas.openxmlformats.org/officeDocument/2006/relationships/image" Target="../media/image17.jpg"/><Relationship Id="rId4" Type="http://schemas.openxmlformats.org/officeDocument/2006/relationships/hyperlink" Target="https://www.safe.com/customers/iowa-dot-apis/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openxmlformats.org/officeDocument/2006/relationships/hyperlink" Target="https://www.safe.com/blog/2017/05/episode-4-coders-on-couches-drinking-coffee-littlebits/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s://www.safe.com/blog/2014/07/safer-winter-driving-iowa-fme-arcgis-online-plowcam/" TargetMode="External"/><Relationship Id="rId5" Type="http://schemas.openxmlformats.org/officeDocument/2006/relationships/hyperlink" Target="https://www.safe.com/webinars/application-integration-for-smart-cities/" TargetMode="External"/><Relationship Id="rId4" Type="http://schemas.openxmlformats.org/officeDocument/2006/relationships/hyperlink" Target="https://www.safe.com/blog/2017/12/podcast-smart-cities/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hyperlink" Target="https://www.safe.com/customers/city-of-san-jose/" TargetMode="Externa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safe.com/presentations/case-study-enabling-regional-interagency-spatial-data-sharing-using-fme/" TargetMode="External"/><Relationship Id="rId3" Type="http://schemas.openxmlformats.org/officeDocument/2006/relationships/image" Target="../media/image10.jpg"/><Relationship Id="rId7" Type="http://schemas.openxmlformats.org/officeDocument/2006/relationships/hyperlink" Target="https://www.safe.com/blog/2010/09/sdis-and-local-government-where-the-highest-value-data-lies/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s://www.safe.com/presentations/regional-address-map-public-safety-ramps/" TargetMode="External"/><Relationship Id="rId5" Type="http://schemas.openxmlformats.org/officeDocument/2006/relationships/hyperlink" Target="https://www.safe.com/presentations/maximizing-location-accuracy-reverse-911/" TargetMode="External"/><Relationship Id="rId4" Type="http://schemas.openxmlformats.org/officeDocument/2006/relationships/hyperlink" Target="https://www.safe.com/presentations/ng911-gis-at-st-louis-county-missouri/" TargetMode="External"/><Relationship Id="rId9" Type="http://schemas.openxmlformats.org/officeDocument/2006/relationships/image" Target="../media/image7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.jpg"/><Relationship Id="rId5" Type="http://schemas.openxmlformats.org/officeDocument/2006/relationships/image" Target="../media/image19.png"/><Relationship Id="rId4" Type="http://schemas.openxmlformats.org/officeDocument/2006/relationships/hyperlink" Target="https://www.safe.com/customers/city-of-san-jose/" TargetMode="Externa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safe.com/blog/2016/08/6-tableau-tasks/" TargetMode="External"/><Relationship Id="rId3" Type="http://schemas.openxmlformats.org/officeDocument/2006/relationships/image" Target="../media/image10.jpg"/><Relationship Id="rId7" Type="http://schemas.openxmlformats.org/officeDocument/2006/relationships/hyperlink" Target="https://www.safe.com/blog/2016/08/importing-spatial-data-tableau-using-fme/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s://www.safe.com/blog/2016/05/make-spatial-enhancing-tableau-viz-location/" TargetMode="External"/><Relationship Id="rId5" Type="http://schemas.openxmlformats.org/officeDocument/2006/relationships/hyperlink" Target="https://www.safe.com/webinars/tips-tricks-using-fme-business-intelligence/" TargetMode="External"/><Relationship Id="rId10" Type="http://schemas.openxmlformats.org/officeDocument/2006/relationships/image" Target="../media/image7.jpg"/><Relationship Id="rId4" Type="http://schemas.openxmlformats.org/officeDocument/2006/relationships/hyperlink" Target="https://www.safe.com/webinars/integrating-geospatial-data-into-the-bi-picture/" TargetMode="External"/><Relationship Id="rId9" Type="http://schemas.openxmlformats.org/officeDocument/2006/relationships/hyperlink" Target="https://cdn.safe.com/resources/ebook/BI-Data-Tips-eBook-Safe-Software.pdf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jp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2.png"/><Relationship Id="rId7" Type="http://schemas.openxmlformats.org/officeDocument/2006/relationships/image" Target="../media/image7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s://www.safe.com/customers/city-of-san-jose/" TargetMode="Externa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10.jpg"/><Relationship Id="rId7" Type="http://schemas.openxmlformats.org/officeDocument/2006/relationships/hyperlink" Target="https://youtu.be/jKp_Kq35Eu0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s://www.safe.com/webinars/open-data-portals-9-solutions-and-how-they-compare/" TargetMode="External"/><Relationship Id="rId5" Type="http://schemas.openxmlformats.org/officeDocument/2006/relationships/hyperlink" Target="https://www.safe.com/blog/2016/05/open-data-portals/" TargetMode="External"/><Relationship Id="rId4" Type="http://schemas.openxmlformats.org/officeDocument/2006/relationships/hyperlink" Target="https://cdn.safe.com/resources/ebook/Open-Data-eBook-Safe-Software.pdf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.jpg"/><Relationship Id="rId5" Type="http://schemas.openxmlformats.org/officeDocument/2006/relationships/image" Target="../media/image22.jpg"/><Relationship Id="rId4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image" Target="../media/image2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7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hyperlink" Target="http://www.locusglobal.com.au/" TargetMode="External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4.xml"/><Relationship Id="rId6" Type="http://schemas.openxmlformats.org/officeDocument/2006/relationships/hyperlink" Target="mailto:john@locus.co.nz" TargetMode="External"/><Relationship Id="rId5" Type="http://schemas.openxmlformats.org/officeDocument/2006/relationships/hyperlink" Target="mailto:ruby.donaldson@locusglobal.com.au" TargetMode="External"/><Relationship Id="rId4" Type="http://schemas.openxmlformats.org/officeDocument/2006/relationships/hyperlink" Target="http://www.locus.co.nz/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7.jp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safe.com/presentations/fme-around-world-child-abduction-response-team-cart/" TargetMode="External"/><Relationship Id="rId3" Type="http://schemas.openxmlformats.org/officeDocument/2006/relationships/image" Target="../media/image10.jpg"/><Relationship Id="rId7" Type="http://schemas.openxmlformats.org/officeDocument/2006/relationships/hyperlink" Target="https://www.safe.com/webinars/bim-workflows-how-to-build-from-cad-gis-for-infrastructure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s://www.safe.com/webinars/picnics-and-processing-rasters-from-satellites-uavs-and-more-fme-summer-camp/" TargetMode="External"/><Relationship Id="rId5" Type="http://schemas.openxmlformats.org/officeDocument/2006/relationships/hyperlink" Target="https://www.safe.com/webinars/leveraging-autodesk-products-fme-autocad-gis-beginning/" TargetMode="External"/><Relationship Id="rId4" Type="http://schemas.openxmlformats.org/officeDocument/2006/relationships/hyperlink" Target="http://fme.safe.com/cad-gis-ebook" TargetMode="External"/><Relationship Id="rId9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.jpg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.jpg"/><Relationship Id="rId5" Type="http://schemas.openxmlformats.org/officeDocument/2006/relationships/image" Target="../media/image13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42"/>
          <p:cNvSpPr txBox="1"/>
          <p:nvPr/>
        </p:nvSpPr>
        <p:spPr>
          <a:xfrm>
            <a:off x="1876650" y="1863188"/>
            <a:ext cx="5390700" cy="169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800" dirty="0">
                <a:latin typeface="Calibri" panose="020F0502020204030204" pitchFamily="34" charset="0"/>
                <a:cs typeface="Calibri" panose="020F0502020204030204" pitchFamily="34" charset="0"/>
              </a:rPr>
              <a:t>Introduction to Safe Software’s</a:t>
            </a:r>
            <a:endParaRPr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 dirty="0">
                <a:latin typeface="Calibri" panose="020F0502020204030204" pitchFamily="34" charset="0"/>
                <a:cs typeface="Calibri" panose="020F0502020204030204" pitchFamily="34" charset="0"/>
              </a:rPr>
              <a:t>FME</a:t>
            </a:r>
            <a:r>
              <a:rPr lang="en" sz="3000" b="1" baseline="30000" dirty="0">
                <a:latin typeface="Calibri" panose="020F0502020204030204" pitchFamily="34" charset="0"/>
                <a:cs typeface="Calibri" panose="020F0502020204030204" pitchFamily="34" charset="0"/>
              </a:rPr>
              <a:t>®</a:t>
            </a:r>
            <a:endParaRPr sz="3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57" name="Google Shape;157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8458" y="4239238"/>
            <a:ext cx="968392" cy="657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Google Shape;158;p42"/>
          <p:cNvPicPr preferRelativeResize="0"/>
          <p:nvPr/>
        </p:nvPicPr>
        <p:blipFill rotWithShape="1">
          <a:blip r:embed="rId4">
            <a:alphaModFix/>
          </a:blip>
          <a:srcRect b="15626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42"/>
          <p:cNvSpPr txBox="1"/>
          <p:nvPr/>
        </p:nvSpPr>
        <p:spPr>
          <a:xfrm>
            <a:off x="311700" y="1917150"/>
            <a:ext cx="8330100" cy="16809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5200" b="1" dirty="0">
                <a:solidFill>
                  <a:srgbClr val="FFFFF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THE  FME  PLATFORM</a:t>
            </a:r>
          </a:p>
        </p:txBody>
      </p:sp>
      <p:sp>
        <p:nvSpPr>
          <p:cNvPr id="160" name="Google Shape;160;p42"/>
          <p:cNvSpPr txBox="1"/>
          <p:nvPr/>
        </p:nvSpPr>
        <p:spPr>
          <a:xfrm>
            <a:off x="2888713" y="1371675"/>
            <a:ext cx="3366600" cy="3717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>
                <a:solidFill>
                  <a:srgbClr val="FFFFF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Introduction to</a:t>
            </a:r>
            <a:endParaRPr sz="2000" dirty="0">
              <a:solidFill>
                <a:srgbClr val="FFFFFF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</p:txBody>
      </p:sp>
      <p:cxnSp>
        <p:nvCxnSpPr>
          <p:cNvPr id="161" name="Google Shape;161;p42"/>
          <p:cNvCxnSpPr/>
          <p:nvPr/>
        </p:nvCxnSpPr>
        <p:spPr>
          <a:xfrm>
            <a:off x="1532700" y="1917125"/>
            <a:ext cx="6078600" cy="0"/>
          </a:xfrm>
          <a:prstGeom prst="straightConnector1">
            <a:avLst/>
          </a:prstGeom>
          <a:noFill/>
          <a:ln w="3810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2" name="Google Shape;162;p42"/>
          <p:cNvCxnSpPr/>
          <p:nvPr/>
        </p:nvCxnSpPr>
        <p:spPr>
          <a:xfrm>
            <a:off x="1532700" y="3598050"/>
            <a:ext cx="6078600" cy="0"/>
          </a:xfrm>
          <a:prstGeom prst="straightConnector1">
            <a:avLst/>
          </a:prstGeom>
          <a:noFill/>
          <a:ln w="3810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63" name="Google Shape;163;p42"/>
          <p:cNvSpPr txBox="1"/>
          <p:nvPr/>
        </p:nvSpPr>
        <p:spPr>
          <a:xfrm>
            <a:off x="3990500" y="2507100"/>
            <a:ext cx="318300" cy="24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 dirty="0">
                <a:solidFill>
                  <a:srgbClr val="FFFFF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®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A4EADE6-AADD-0140-BF13-89EAB05B4A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76308" y="4144321"/>
            <a:ext cx="3784300" cy="84778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6" name="Google Shape;326;p57"/>
          <p:cNvPicPr preferRelativeResize="0"/>
          <p:nvPr/>
        </p:nvPicPr>
        <p:blipFill rotWithShape="1">
          <a:blip r:embed="rId3">
            <a:alphaModFix/>
          </a:blip>
          <a:srcRect l="53576" r="19634"/>
          <a:stretch/>
        </p:blipFill>
        <p:spPr>
          <a:xfrm>
            <a:off x="0" y="0"/>
            <a:ext cx="2449526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27" name="Google Shape;327;p57"/>
          <p:cNvSpPr/>
          <p:nvPr/>
        </p:nvSpPr>
        <p:spPr>
          <a:xfrm>
            <a:off x="0" y="0"/>
            <a:ext cx="2449500" cy="4977600"/>
          </a:xfrm>
          <a:prstGeom prst="rect">
            <a:avLst/>
          </a:prstGeom>
          <a:solidFill>
            <a:srgbClr val="050505">
              <a:alpha val="66850"/>
            </a:srgbClr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29" name="Google Shape;329;p57"/>
          <p:cNvSpPr txBox="1">
            <a:spLocks noGrp="1"/>
          </p:cNvSpPr>
          <p:nvPr>
            <p:ph type="body" idx="1"/>
          </p:nvPr>
        </p:nvSpPr>
        <p:spPr>
          <a:xfrm>
            <a:off x="2917625" y="360650"/>
            <a:ext cx="5914500" cy="437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Application Integration</a:t>
            </a:r>
            <a:endParaRPr sz="3200" dirty="0">
              <a:solidFill>
                <a:schemeClr val="bg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l" rtl="0">
              <a:spcBef>
                <a:spcPts val="1600"/>
              </a:spcBef>
              <a:spcAft>
                <a:spcPts val="0"/>
              </a:spcAft>
              <a:buSzPts val="1800"/>
              <a:buFont typeface="Wingdings" pitchFamily="2" charset="2"/>
              <a:buChar char="§"/>
            </a:pPr>
            <a:r>
              <a:rPr lang="en" dirty="0"/>
              <a:t>Webinar: </a:t>
            </a:r>
            <a:r>
              <a:rPr lang="en" u="sng" dirty="0">
                <a:hlinkClick r:id="rId4"/>
              </a:rPr>
              <a:t>Application Integration for Smart Cities</a:t>
            </a:r>
            <a:endParaRPr dirty="0"/>
          </a:p>
          <a:p>
            <a:pPr marR="0" lvl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Wingdings" pitchFamily="2" charset="2"/>
              <a:buChar char="§"/>
            </a:pPr>
            <a:r>
              <a:rPr lang="en" dirty="0"/>
              <a:t>Cheat Sheet: </a:t>
            </a:r>
            <a:r>
              <a:rPr lang="en" u="sng" dirty="0">
                <a:hlinkClick r:id="rId5"/>
              </a:rPr>
              <a:t>Local Government Application Integration</a:t>
            </a:r>
            <a:endParaRPr u="sng" dirty="0"/>
          </a:p>
        </p:txBody>
      </p:sp>
      <p:sp>
        <p:nvSpPr>
          <p:cNvPr id="330" name="Google Shape;330;p57"/>
          <p:cNvSpPr/>
          <p:nvPr/>
        </p:nvSpPr>
        <p:spPr>
          <a:xfrm rot="-5400000">
            <a:off x="4484550" y="509762"/>
            <a:ext cx="165300" cy="91344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cxnSp>
        <p:nvCxnSpPr>
          <p:cNvPr id="331" name="Google Shape;331;p57"/>
          <p:cNvCxnSpPr/>
          <p:nvPr/>
        </p:nvCxnSpPr>
        <p:spPr>
          <a:xfrm>
            <a:off x="410575" y="2344075"/>
            <a:ext cx="834600" cy="0"/>
          </a:xfrm>
          <a:prstGeom prst="straightConnector1">
            <a:avLst/>
          </a:prstGeom>
          <a:noFill/>
          <a:ln w="76200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88C9060D-BC8B-6B49-A6EF-0C57369FF3C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44199" y="4004119"/>
            <a:ext cx="2482320" cy="859762"/>
          </a:xfrm>
          <a:prstGeom prst="rect">
            <a:avLst/>
          </a:prstGeom>
        </p:spPr>
      </p:pic>
      <p:sp>
        <p:nvSpPr>
          <p:cNvPr id="11" name="Google Shape;363;p60">
            <a:extLst>
              <a:ext uri="{FF2B5EF4-FFF2-40B4-BE49-F238E27FC236}">
                <a16:creationId xmlns:a16="http://schemas.microsoft.com/office/drawing/2014/main" id="{FD252C3E-7FD9-C84B-956C-F73AED892C2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39725" y="1705675"/>
            <a:ext cx="2209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RESOURCES</a:t>
            </a:r>
            <a:endParaRPr sz="24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61"/>
          <p:cNvSpPr txBox="1">
            <a:spLocks noGrp="1"/>
          </p:cNvSpPr>
          <p:nvPr>
            <p:ph type="title"/>
          </p:nvPr>
        </p:nvSpPr>
        <p:spPr>
          <a:xfrm>
            <a:off x="311700" y="2512800"/>
            <a:ext cx="45459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Open Data Portal</a:t>
            </a:r>
            <a:endParaRPr dirty="0"/>
          </a:p>
        </p:txBody>
      </p:sp>
      <p:pic>
        <p:nvPicPr>
          <p:cNvPr id="372" name="Google Shape;372;p6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22710" y="4181475"/>
            <a:ext cx="1128157" cy="857400"/>
          </a:xfrm>
          <a:prstGeom prst="rect">
            <a:avLst/>
          </a:prstGeom>
          <a:noFill/>
          <a:ln>
            <a:noFill/>
          </a:ln>
        </p:spPr>
      </p:pic>
      <p:sp>
        <p:nvSpPr>
          <p:cNvPr id="373" name="Google Shape;373;p61"/>
          <p:cNvSpPr/>
          <p:nvPr/>
        </p:nvSpPr>
        <p:spPr>
          <a:xfrm>
            <a:off x="-22600" y="750"/>
            <a:ext cx="4545900" cy="51435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74" name="Google Shape;374;p61"/>
          <p:cNvSpPr/>
          <p:nvPr/>
        </p:nvSpPr>
        <p:spPr>
          <a:xfrm>
            <a:off x="4353800" y="750"/>
            <a:ext cx="169500" cy="51435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75" name="Google Shape;375;p61"/>
          <p:cNvSpPr txBox="1">
            <a:spLocks noGrp="1"/>
          </p:cNvSpPr>
          <p:nvPr>
            <p:ph type="title"/>
          </p:nvPr>
        </p:nvSpPr>
        <p:spPr>
          <a:xfrm>
            <a:off x="265188" y="457554"/>
            <a:ext cx="3957600" cy="84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33333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One Call</a:t>
            </a:r>
            <a:endParaRPr dirty="0">
              <a:solidFill>
                <a:schemeClr val="dk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6" name="Google Shape;376;p61"/>
          <p:cNvSpPr txBox="1"/>
          <p:nvPr/>
        </p:nvSpPr>
        <p:spPr>
          <a:xfrm>
            <a:off x="220875" y="1270375"/>
            <a:ext cx="3957600" cy="346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2000"/>
              <a:buFont typeface="Wingdings" pitchFamily="2" charset="2"/>
              <a:buChar char="§"/>
            </a:pPr>
            <a:r>
              <a:rPr lang="en" sz="20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Meet</a:t>
            </a:r>
            <a:r>
              <a:rPr lang="en-AU" sz="20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s</a:t>
            </a:r>
            <a:r>
              <a:rPr lang="en" sz="20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 legislation requirements</a:t>
            </a:r>
            <a:endParaRPr sz="20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2000"/>
              <a:buFont typeface="Wingdings" pitchFamily="2" charset="2"/>
              <a:buChar char="§"/>
            </a:pPr>
            <a:r>
              <a:rPr lang="en" sz="20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Automate</a:t>
            </a:r>
            <a:r>
              <a:rPr lang="en-AU" sz="20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s</a:t>
            </a:r>
            <a:r>
              <a:rPr lang="en" sz="20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 data collection</a:t>
            </a:r>
            <a:br>
              <a:rPr lang="en" sz="20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</a:br>
            <a:r>
              <a:rPr lang="en" sz="20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&amp; delivery</a:t>
            </a:r>
            <a:endParaRPr sz="20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2000"/>
              <a:buFont typeface="Wingdings" pitchFamily="2" charset="2"/>
              <a:buChar char="§"/>
            </a:pPr>
            <a:r>
              <a:rPr lang="en" sz="20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Drastically increase</a:t>
            </a:r>
            <a:r>
              <a:rPr lang="en-AU" sz="20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s</a:t>
            </a:r>
            <a:r>
              <a:rPr lang="en" sz="20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 speed</a:t>
            </a:r>
            <a:endParaRPr sz="20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solidFill>
                <a:srgbClr val="333333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pic>
        <p:nvPicPr>
          <p:cNvPr id="8" name="Picture 7" descr="A picture containing drawing&#10;&#10;Description automatically generated">
            <a:extLst>
              <a:ext uri="{FF2B5EF4-FFF2-40B4-BE49-F238E27FC236}">
                <a16:creationId xmlns:a16="http://schemas.microsoft.com/office/drawing/2014/main" id="{66D415DC-5484-4A14-9419-54A4CDB192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9028" y="4283396"/>
            <a:ext cx="2430459" cy="84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4367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62"/>
          <p:cNvSpPr/>
          <p:nvPr/>
        </p:nvSpPr>
        <p:spPr>
          <a:xfrm>
            <a:off x="0" y="0"/>
            <a:ext cx="4608900" cy="51435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txBody>
          <a:bodyPr spcFirstLastPara="1" wrap="square" lIns="34300" tIns="17150" rIns="34300" bIns="171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rgbClr val="FFFFF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id="382" name="Google Shape;382;p62"/>
          <p:cNvPicPr preferRelativeResize="0"/>
          <p:nvPr/>
        </p:nvPicPr>
        <p:blipFill rotWithShape="1">
          <a:blip r:embed="rId3">
            <a:alphaModFix amt="16000"/>
          </a:blip>
          <a:srcRect l="49596" t="15297"/>
          <a:stretch/>
        </p:blipFill>
        <p:spPr>
          <a:xfrm>
            <a:off x="0" y="-9000"/>
            <a:ext cx="460890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83" name="Google Shape;383;p62"/>
          <p:cNvSpPr txBox="1"/>
          <p:nvPr/>
        </p:nvSpPr>
        <p:spPr>
          <a:xfrm>
            <a:off x="632863" y="411600"/>
            <a:ext cx="3343200" cy="286348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34300" tIns="17150" rIns="34300" bIns="171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rgbClr val="FF952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CUSTOMER STORY</a:t>
            </a:r>
            <a:endParaRPr sz="1800" dirty="0">
              <a:solidFill>
                <a:srgbClr val="FF952F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</p:txBody>
      </p:sp>
      <p:sp>
        <p:nvSpPr>
          <p:cNvPr id="384" name="Google Shape;384;p62"/>
          <p:cNvSpPr/>
          <p:nvPr/>
        </p:nvSpPr>
        <p:spPr>
          <a:xfrm>
            <a:off x="4532700" y="0"/>
            <a:ext cx="290400" cy="51435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85" name="Google Shape;385;p62"/>
          <p:cNvSpPr txBox="1"/>
          <p:nvPr/>
        </p:nvSpPr>
        <p:spPr>
          <a:xfrm>
            <a:off x="4958900" y="346014"/>
            <a:ext cx="3700200" cy="408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PROJECT</a:t>
            </a:r>
            <a:endParaRPr sz="1600" b="1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Automated “One Call” system</a:t>
            </a:r>
            <a:br>
              <a:rPr lang="en" sz="16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</a:br>
            <a:endParaRPr b="1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SOLUTION</a:t>
            </a:r>
            <a:endParaRPr sz="1600" b="1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FME automatically extracts information from GIS and asset management systems to fulfill underground information packages.</a:t>
            </a:r>
            <a:endParaRPr sz="16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RESULTS</a:t>
            </a:r>
            <a:endParaRPr sz="16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365760" lvl="0" indent="-238759" algn="l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600"/>
              <a:buFont typeface="Source Sans Pro"/>
              <a:buChar char="●"/>
            </a:pPr>
            <a:r>
              <a:rPr lang="en" sz="16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Reduced package turnaround time from 3 days to 3 minutes.</a:t>
            </a:r>
            <a:endParaRPr sz="16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365760" lvl="0" indent="-238759" algn="l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600"/>
              <a:buFont typeface="Source Sans Pro"/>
              <a:buChar char="●"/>
            </a:pPr>
            <a:r>
              <a:rPr lang="en" sz="16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Re-allocated dedicated staff resource to other high-value services.</a:t>
            </a:r>
            <a:endParaRPr sz="16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365760" lvl="0" indent="-238759" algn="l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600"/>
              <a:buFont typeface="Source Sans Pro"/>
              <a:buChar char="●"/>
            </a:pPr>
            <a:r>
              <a:rPr lang="en" sz="16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Removed the risk of manual errors.</a:t>
            </a:r>
            <a:endParaRPr sz="16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</p:txBody>
      </p:sp>
      <p:sp>
        <p:nvSpPr>
          <p:cNvPr id="386" name="Google Shape;386;p62"/>
          <p:cNvSpPr txBox="1"/>
          <p:nvPr/>
        </p:nvSpPr>
        <p:spPr>
          <a:xfrm>
            <a:off x="618725" y="753647"/>
            <a:ext cx="3506400" cy="5379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34300" tIns="17150" rIns="34300" bIns="171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 b="1" dirty="0">
                <a:solidFill>
                  <a:srgbClr val="FFFFF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CITY OF BURNABY</a:t>
            </a:r>
            <a:endParaRPr sz="3600" b="1" dirty="0">
              <a:solidFill>
                <a:srgbClr val="FFFFFF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</p:txBody>
      </p:sp>
      <p:pic>
        <p:nvPicPr>
          <p:cNvPr id="387" name="Google Shape;387;p6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97066" y="4513986"/>
            <a:ext cx="707825" cy="5379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88" name="Google Shape;388;p62"/>
          <p:cNvCxnSpPr/>
          <p:nvPr/>
        </p:nvCxnSpPr>
        <p:spPr>
          <a:xfrm>
            <a:off x="763650" y="4606050"/>
            <a:ext cx="834600" cy="0"/>
          </a:xfrm>
          <a:prstGeom prst="straightConnector1">
            <a:avLst/>
          </a:prstGeom>
          <a:noFill/>
          <a:ln w="76200" cap="flat" cmpd="sng">
            <a:solidFill>
              <a:srgbClr val="FF952F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389" name="Google Shape;389;p6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12696" y="2998148"/>
            <a:ext cx="3079499" cy="1663602"/>
          </a:xfrm>
          <a:prstGeom prst="rect">
            <a:avLst/>
          </a:prstGeom>
          <a:noFill/>
          <a:ln>
            <a:noFill/>
          </a:ln>
        </p:spPr>
      </p:pic>
      <p:sp>
        <p:nvSpPr>
          <p:cNvPr id="390" name="Google Shape;390;p62"/>
          <p:cNvSpPr txBox="1"/>
          <p:nvPr/>
        </p:nvSpPr>
        <p:spPr>
          <a:xfrm>
            <a:off x="632875" y="1534461"/>
            <a:ext cx="3079500" cy="121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i="1" dirty="0">
                <a:solidFill>
                  <a:srgbClr val="FFFFF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“Because of FME we were able to process tickets 24/7 - anytime, anywhere.”</a:t>
            </a:r>
            <a:br>
              <a:rPr lang="en" i="1" dirty="0">
                <a:solidFill>
                  <a:srgbClr val="FFFFF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</a:br>
            <a:br>
              <a:rPr lang="en" i="1" dirty="0">
                <a:solidFill>
                  <a:srgbClr val="FFFFF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</a:br>
            <a:r>
              <a:rPr lang="en" dirty="0">
                <a:solidFill>
                  <a:srgbClr val="FFFFF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- Herman Louie, City of Burnaby</a:t>
            </a:r>
            <a:endParaRPr dirty="0">
              <a:solidFill>
                <a:srgbClr val="FFFFFF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</p:txBody>
      </p:sp>
      <p:pic>
        <p:nvPicPr>
          <p:cNvPr id="391" name="Google Shape;391;p6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919725" y="194609"/>
            <a:ext cx="1074099" cy="4453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A1D553F1-ED5E-41A5-B129-322D9B830BE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84863" y="4434114"/>
            <a:ext cx="2059137" cy="713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7227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6" name="Google Shape;396;p63"/>
          <p:cNvPicPr preferRelativeResize="0"/>
          <p:nvPr/>
        </p:nvPicPr>
        <p:blipFill rotWithShape="1">
          <a:blip r:embed="rId3">
            <a:alphaModFix/>
          </a:blip>
          <a:srcRect l="53576" r="19634"/>
          <a:stretch/>
        </p:blipFill>
        <p:spPr>
          <a:xfrm>
            <a:off x="0" y="0"/>
            <a:ext cx="2449526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97" name="Google Shape;397;p63"/>
          <p:cNvSpPr/>
          <p:nvPr/>
        </p:nvSpPr>
        <p:spPr>
          <a:xfrm>
            <a:off x="0" y="0"/>
            <a:ext cx="2449500" cy="4977600"/>
          </a:xfrm>
          <a:prstGeom prst="rect">
            <a:avLst/>
          </a:prstGeom>
          <a:solidFill>
            <a:srgbClr val="050505">
              <a:alpha val="66850"/>
            </a:srgbClr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99" name="Google Shape;399;p63"/>
          <p:cNvSpPr txBox="1">
            <a:spLocks noGrp="1"/>
          </p:cNvSpPr>
          <p:nvPr>
            <p:ph type="body" idx="1"/>
          </p:nvPr>
        </p:nvSpPr>
        <p:spPr>
          <a:xfrm>
            <a:off x="2917625" y="360650"/>
            <a:ext cx="5914500" cy="437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One Call</a:t>
            </a:r>
            <a:endParaRPr sz="2400" u="sng" dirty="0">
              <a:solidFill>
                <a:schemeClr val="bg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R="0" lvl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800"/>
              <a:buFont typeface="Wingdings" pitchFamily="2" charset="2"/>
              <a:buChar char="§"/>
            </a:pPr>
            <a:r>
              <a:rPr lang="en" dirty="0">
                <a:latin typeface="Calibri" panose="020F0502020204030204" pitchFamily="34" charset="0"/>
                <a:cs typeface="Calibri" panose="020F0502020204030204" pitchFamily="34" charset="0"/>
              </a:rPr>
              <a:t>Presentation: </a:t>
            </a:r>
            <a:r>
              <a:rPr lang="en" u="sng" dirty="0"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Burnaby’s Call Before You Dig</a:t>
            </a:r>
            <a:endParaRPr u="sng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R="0" lvl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Wingdings" pitchFamily="2" charset="2"/>
              <a:buChar char="§"/>
            </a:pPr>
            <a:r>
              <a:rPr lang="en" dirty="0">
                <a:latin typeface="Calibri" panose="020F0502020204030204" pitchFamily="34" charset="0"/>
                <a:cs typeface="Calibri" panose="020F0502020204030204" pitchFamily="34" charset="0"/>
              </a:rPr>
              <a:t>Presentation: </a:t>
            </a:r>
            <a:r>
              <a:rPr lang="en" u="sng" dirty="0"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Sunesys’ FME Before You Dig</a:t>
            </a:r>
            <a:endParaRPr u="sng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00" name="Google Shape;400;p63"/>
          <p:cNvSpPr/>
          <p:nvPr/>
        </p:nvSpPr>
        <p:spPr>
          <a:xfrm rot="-5400000">
            <a:off x="4484550" y="509763"/>
            <a:ext cx="165300" cy="91344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cxnSp>
        <p:nvCxnSpPr>
          <p:cNvPr id="401" name="Google Shape;401;p63"/>
          <p:cNvCxnSpPr/>
          <p:nvPr/>
        </p:nvCxnSpPr>
        <p:spPr>
          <a:xfrm>
            <a:off x="410575" y="2344075"/>
            <a:ext cx="834600" cy="0"/>
          </a:xfrm>
          <a:prstGeom prst="straightConnector1">
            <a:avLst/>
          </a:prstGeom>
          <a:noFill/>
          <a:ln w="76200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" name="Google Shape;363;p60">
            <a:extLst>
              <a:ext uri="{FF2B5EF4-FFF2-40B4-BE49-F238E27FC236}">
                <a16:creationId xmlns:a16="http://schemas.microsoft.com/office/drawing/2014/main" id="{1B3C7D72-E6B2-F440-9188-18B5EFEAB30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39725" y="1705675"/>
            <a:ext cx="2209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RESOURCES</a:t>
            </a:r>
            <a:endParaRPr sz="24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1" name="Picture 10" descr="A picture containing drawing&#10;&#10;Description automatically generated">
            <a:extLst>
              <a:ext uri="{FF2B5EF4-FFF2-40B4-BE49-F238E27FC236}">
                <a16:creationId xmlns:a16="http://schemas.microsoft.com/office/drawing/2014/main" id="{D5972730-6163-7845-84A2-E45259F78F9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91698" y="4091420"/>
            <a:ext cx="2482320" cy="859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3374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p69"/>
          <p:cNvSpPr txBox="1">
            <a:spLocks noGrp="1"/>
          </p:cNvSpPr>
          <p:nvPr>
            <p:ph type="title"/>
          </p:nvPr>
        </p:nvSpPr>
        <p:spPr>
          <a:xfrm>
            <a:off x="311700" y="2512800"/>
            <a:ext cx="45459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Open Data Portal</a:t>
            </a:r>
            <a:endParaRPr dirty="0"/>
          </a:p>
        </p:txBody>
      </p:sp>
      <p:pic>
        <p:nvPicPr>
          <p:cNvPr id="464" name="Google Shape;464;p6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77567" y="4079875"/>
            <a:ext cx="1128157" cy="857400"/>
          </a:xfrm>
          <a:prstGeom prst="rect">
            <a:avLst/>
          </a:prstGeom>
          <a:noFill/>
          <a:ln>
            <a:noFill/>
          </a:ln>
        </p:spPr>
      </p:pic>
      <p:sp>
        <p:nvSpPr>
          <p:cNvPr id="465" name="Google Shape;465;p69"/>
          <p:cNvSpPr/>
          <p:nvPr/>
        </p:nvSpPr>
        <p:spPr>
          <a:xfrm>
            <a:off x="-22600" y="750"/>
            <a:ext cx="4545900" cy="51435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66" name="Google Shape;466;p69"/>
          <p:cNvSpPr/>
          <p:nvPr/>
        </p:nvSpPr>
        <p:spPr>
          <a:xfrm>
            <a:off x="4353800" y="750"/>
            <a:ext cx="169500" cy="51435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67" name="Google Shape;467;p69"/>
          <p:cNvSpPr txBox="1">
            <a:spLocks noGrp="1"/>
          </p:cNvSpPr>
          <p:nvPr>
            <p:ph type="title"/>
          </p:nvPr>
        </p:nvSpPr>
        <p:spPr>
          <a:xfrm>
            <a:off x="220875" y="458141"/>
            <a:ext cx="3957600" cy="84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33333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IoT / Sensor Data</a:t>
            </a:r>
            <a:endParaRPr dirty="0">
              <a:solidFill>
                <a:schemeClr val="dk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68" name="Google Shape;468;p69"/>
          <p:cNvSpPr txBox="1"/>
          <p:nvPr/>
        </p:nvSpPr>
        <p:spPr>
          <a:xfrm>
            <a:off x="220875" y="1270375"/>
            <a:ext cx="3957600" cy="346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2000"/>
              <a:buFont typeface="Wingdings" pitchFamily="2" charset="2"/>
              <a:buChar char="§"/>
            </a:pPr>
            <a:r>
              <a:rPr lang="en" sz="20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Deliver Smart Cities initiatives.</a:t>
            </a:r>
            <a:endParaRPr sz="20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2000"/>
              <a:buFont typeface="Wingdings" pitchFamily="2" charset="2"/>
              <a:buChar char="§"/>
            </a:pPr>
            <a:r>
              <a:rPr lang="en" sz="20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Aid the adoption of sensor data, including AVL solutions</a:t>
            </a:r>
            <a:endParaRPr sz="20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2000"/>
              <a:buFont typeface="Wingdings" pitchFamily="2" charset="2"/>
              <a:buChar char="§"/>
            </a:pPr>
            <a:r>
              <a:rPr lang="en" sz="20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Automate the Future</a:t>
            </a:r>
            <a:endParaRPr sz="20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</p:txBody>
      </p: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19F75AAF-C2BE-524E-AA06-8389EBA6C7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6155" y="4220819"/>
            <a:ext cx="2482320" cy="85976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70"/>
          <p:cNvSpPr/>
          <p:nvPr/>
        </p:nvSpPr>
        <p:spPr>
          <a:xfrm>
            <a:off x="0" y="0"/>
            <a:ext cx="4608900" cy="51435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txBody>
          <a:bodyPr spcFirstLastPara="1" wrap="square" lIns="34300" tIns="17150" rIns="34300" bIns="171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rgbClr val="FFFFF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id="474" name="Google Shape;474;p70"/>
          <p:cNvPicPr preferRelativeResize="0"/>
          <p:nvPr/>
        </p:nvPicPr>
        <p:blipFill rotWithShape="1">
          <a:blip r:embed="rId3">
            <a:alphaModFix amt="37000"/>
          </a:blip>
          <a:srcRect l="9151" r="31729"/>
          <a:stretch/>
        </p:blipFill>
        <p:spPr>
          <a:xfrm>
            <a:off x="0" y="250224"/>
            <a:ext cx="4560696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475" name="Google Shape;475;p70"/>
          <p:cNvSpPr txBox="1"/>
          <p:nvPr/>
        </p:nvSpPr>
        <p:spPr>
          <a:xfrm>
            <a:off x="632863" y="411599"/>
            <a:ext cx="3343200" cy="357249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34300" tIns="17150" rIns="34300" bIns="171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rgbClr val="FF952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CUSTOMER STORY</a:t>
            </a:r>
            <a:endParaRPr sz="1800" dirty="0">
              <a:solidFill>
                <a:srgbClr val="FF952F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</p:txBody>
      </p:sp>
      <p:sp>
        <p:nvSpPr>
          <p:cNvPr id="476" name="Google Shape;476;p70"/>
          <p:cNvSpPr txBox="1"/>
          <p:nvPr/>
        </p:nvSpPr>
        <p:spPr>
          <a:xfrm>
            <a:off x="632850" y="1506725"/>
            <a:ext cx="3600600" cy="12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i="1" dirty="0">
                <a:solidFill>
                  <a:srgbClr val="FFFFF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“FME is the cherry on top the ice cream sundae that helps bring data together and customize </a:t>
            </a:r>
            <a:br>
              <a:rPr lang="en" i="1" dirty="0">
                <a:solidFill>
                  <a:srgbClr val="FFFFF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</a:br>
            <a:r>
              <a:rPr lang="en" i="1" dirty="0">
                <a:solidFill>
                  <a:srgbClr val="FFFFF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it for your needs.”</a:t>
            </a:r>
            <a:br>
              <a:rPr lang="en" i="1" dirty="0">
                <a:solidFill>
                  <a:srgbClr val="FFFFF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</a:br>
            <a:r>
              <a:rPr lang="en" dirty="0">
                <a:solidFill>
                  <a:srgbClr val="FFFFF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	</a:t>
            </a:r>
            <a:br>
              <a:rPr lang="en" dirty="0">
                <a:solidFill>
                  <a:srgbClr val="FFFFF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</a:br>
            <a:r>
              <a:rPr lang="en" dirty="0">
                <a:solidFill>
                  <a:srgbClr val="FFFFF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- David Runneals, Iowa DOT</a:t>
            </a:r>
            <a:endParaRPr dirty="0">
              <a:solidFill>
                <a:srgbClr val="FFFFFF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</p:txBody>
      </p:sp>
      <p:cxnSp>
        <p:nvCxnSpPr>
          <p:cNvPr id="477" name="Google Shape;477;p70"/>
          <p:cNvCxnSpPr/>
          <p:nvPr/>
        </p:nvCxnSpPr>
        <p:spPr>
          <a:xfrm>
            <a:off x="763650" y="4606050"/>
            <a:ext cx="834600" cy="0"/>
          </a:xfrm>
          <a:prstGeom prst="straightConnector1">
            <a:avLst/>
          </a:prstGeom>
          <a:noFill/>
          <a:ln w="76200" cap="flat" cmpd="sng">
            <a:solidFill>
              <a:srgbClr val="FF952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78" name="Google Shape;478;p70"/>
          <p:cNvSpPr/>
          <p:nvPr/>
        </p:nvSpPr>
        <p:spPr>
          <a:xfrm>
            <a:off x="4532700" y="0"/>
            <a:ext cx="290400" cy="51435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79" name="Google Shape;479;p70"/>
          <p:cNvSpPr txBox="1"/>
          <p:nvPr/>
        </p:nvSpPr>
        <p:spPr>
          <a:xfrm>
            <a:off x="5122350" y="561600"/>
            <a:ext cx="3473100" cy="370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PROJECT</a:t>
            </a:r>
            <a:endParaRPr sz="1600" b="1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Provide road conditions and plow information to the public.</a:t>
            </a:r>
            <a:endParaRPr sz="16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SOLUTION</a:t>
            </a:r>
            <a:endParaRPr sz="1600" b="1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Use FME to integrate plow locations, plow cams, and road conditions.</a:t>
            </a:r>
            <a:endParaRPr sz="16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RESULTS</a:t>
            </a:r>
            <a:endParaRPr sz="1600" b="1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365760" lvl="0" indent="-238759" algn="l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600"/>
              <a:buFont typeface="Source Sans Pro"/>
              <a:buChar char="●"/>
            </a:pPr>
            <a:r>
              <a:rPr lang="en" sz="16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Data is retrieved 1x/min from AWS to populate Oracle database</a:t>
            </a:r>
            <a:endParaRPr sz="16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365760" lvl="0" indent="-238759" algn="l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600"/>
              <a:buFont typeface="Source Sans Pro"/>
              <a:buChar char="●"/>
            </a:pPr>
            <a:r>
              <a:rPr lang="en" sz="16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FME automatically delivers a KML file to Windows Azure for AGOL</a:t>
            </a:r>
            <a:endParaRPr sz="16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365760" lvl="0" indent="-238759" algn="l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600"/>
              <a:buFont typeface="Source Sans Pro"/>
              <a:buChar char="●"/>
            </a:pPr>
            <a:r>
              <a:rPr lang="en" sz="16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API delivers the data to local TV stations for their on-air software</a:t>
            </a:r>
            <a:endParaRPr sz="16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333333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480" name="Google Shape;480;p70"/>
          <p:cNvSpPr txBox="1"/>
          <p:nvPr/>
        </p:nvSpPr>
        <p:spPr>
          <a:xfrm>
            <a:off x="660100" y="733750"/>
            <a:ext cx="2174700" cy="499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34300" tIns="17150" rIns="34300" bIns="171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b="1" dirty="0">
                <a:solidFill>
                  <a:schemeClr val="bg1"/>
                </a:solidFill>
                <a:uFill>
                  <a:noFill/>
                </a:u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IOWA DOT</a:t>
            </a:r>
            <a:endParaRPr sz="3600" dirty="0">
              <a:solidFill>
                <a:schemeClr val="bg1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</p:txBody>
      </p:sp>
      <p:pic>
        <p:nvPicPr>
          <p:cNvPr id="482" name="Google Shape;482;p7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03900" y="2821975"/>
            <a:ext cx="3534624" cy="1988225"/>
          </a:xfrm>
          <a:prstGeom prst="rect">
            <a:avLst/>
          </a:prstGeom>
          <a:noFill/>
          <a:ln w="28575" cap="flat" cmpd="sng">
            <a:solidFill>
              <a:srgbClr val="F3F3F3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483" name="Google Shape;483;p7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571175" y="104250"/>
            <a:ext cx="1372850" cy="823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84" name="Google Shape;484;p7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712063" y="104250"/>
            <a:ext cx="707825" cy="537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13" descr="A picture containing drawing&#10;&#10;Description automatically generated">
            <a:extLst>
              <a:ext uri="{FF2B5EF4-FFF2-40B4-BE49-F238E27FC236}">
                <a16:creationId xmlns:a16="http://schemas.microsoft.com/office/drawing/2014/main" id="{90892436-7EF8-4EE9-A208-20E259C8306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84863" y="4434114"/>
            <a:ext cx="2059137" cy="713191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9" name="Google Shape;489;p71"/>
          <p:cNvPicPr preferRelativeResize="0"/>
          <p:nvPr/>
        </p:nvPicPr>
        <p:blipFill rotWithShape="1">
          <a:blip r:embed="rId3">
            <a:alphaModFix/>
          </a:blip>
          <a:srcRect l="53576" r="19634"/>
          <a:stretch/>
        </p:blipFill>
        <p:spPr>
          <a:xfrm>
            <a:off x="0" y="0"/>
            <a:ext cx="2449526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90" name="Google Shape;490;p71"/>
          <p:cNvSpPr/>
          <p:nvPr/>
        </p:nvSpPr>
        <p:spPr>
          <a:xfrm>
            <a:off x="0" y="0"/>
            <a:ext cx="2449500" cy="4977600"/>
          </a:xfrm>
          <a:prstGeom prst="rect">
            <a:avLst/>
          </a:prstGeom>
          <a:solidFill>
            <a:srgbClr val="050505">
              <a:alpha val="66850"/>
            </a:srgbClr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92" name="Google Shape;492;p71"/>
          <p:cNvSpPr txBox="1">
            <a:spLocks noGrp="1"/>
          </p:cNvSpPr>
          <p:nvPr>
            <p:ph type="body" idx="1"/>
          </p:nvPr>
        </p:nvSpPr>
        <p:spPr>
          <a:xfrm>
            <a:off x="2917625" y="360650"/>
            <a:ext cx="5914500" cy="437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IoT / Sensor Data</a:t>
            </a:r>
            <a:endParaRPr sz="2800" u="sng" dirty="0">
              <a:solidFill>
                <a:schemeClr val="bg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R="0" lvl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800"/>
              <a:buFont typeface="Wingdings" pitchFamily="2" charset="2"/>
              <a:buChar char="§"/>
            </a:pPr>
            <a:r>
              <a:rPr lang="en" dirty="0">
                <a:latin typeface="Calibri" panose="020F0502020204030204" pitchFamily="34" charset="0"/>
                <a:cs typeface="Calibri" panose="020F0502020204030204" pitchFamily="34" charset="0"/>
              </a:rPr>
              <a:t>Podcast: </a:t>
            </a:r>
            <a:r>
              <a:rPr lang="en" u="sng" dirty="0"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Smart Cities</a:t>
            </a:r>
            <a:endParaRPr u="sng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R="0" lvl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Wingdings" pitchFamily="2" charset="2"/>
              <a:buChar char="§"/>
            </a:pPr>
            <a:r>
              <a:rPr lang="en" dirty="0">
                <a:latin typeface="Calibri" panose="020F0502020204030204" pitchFamily="34" charset="0"/>
                <a:cs typeface="Calibri" panose="020F0502020204030204" pitchFamily="34" charset="0"/>
              </a:rPr>
              <a:t>Webinar: </a:t>
            </a:r>
            <a:r>
              <a:rPr lang="en" u="sng" dirty="0"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Application Integration for Smart Cities</a:t>
            </a:r>
            <a:endParaRPr u="sng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R="0" lvl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Wingdings" pitchFamily="2" charset="2"/>
              <a:buChar char="§"/>
            </a:pPr>
            <a:r>
              <a:rPr lang="en" dirty="0">
                <a:latin typeface="Calibri" panose="020F0502020204030204" pitchFamily="34" charset="0"/>
                <a:cs typeface="Calibri" panose="020F0502020204030204" pitchFamily="34" charset="0"/>
              </a:rPr>
              <a:t>Blog Post: </a:t>
            </a:r>
            <a:r>
              <a:rPr lang="en" u="sng" dirty="0">
                <a:latin typeface="Calibri" panose="020F0502020204030204" pitchFamily="34" charset="0"/>
                <a:cs typeface="Calibri" panose="020F0502020204030204" pitchFamily="34" charset="0"/>
                <a:hlinkClick r:id="rId6"/>
              </a:rPr>
              <a:t>Iowa DOT Snow Plows</a:t>
            </a:r>
            <a:endParaRPr u="sng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R="0" lvl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Wingdings" pitchFamily="2" charset="2"/>
              <a:buChar char="§"/>
            </a:pPr>
            <a:r>
              <a:rPr lang="en" dirty="0">
                <a:latin typeface="Calibri" panose="020F0502020204030204" pitchFamily="34" charset="0"/>
                <a:cs typeface="Calibri" panose="020F0502020204030204" pitchFamily="34" charset="0"/>
              </a:rPr>
              <a:t>Video: </a:t>
            </a:r>
            <a:r>
              <a:rPr lang="en" u="sng" dirty="0">
                <a:latin typeface="Calibri" panose="020F0502020204030204" pitchFamily="34" charset="0"/>
                <a:cs typeface="Calibri" panose="020F0502020204030204" pitchFamily="34" charset="0"/>
                <a:hlinkClick r:id="rId7"/>
              </a:rPr>
              <a:t>littlebits example</a:t>
            </a:r>
            <a:endParaRPr u="sng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93" name="Google Shape;493;p71"/>
          <p:cNvSpPr/>
          <p:nvPr/>
        </p:nvSpPr>
        <p:spPr>
          <a:xfrm rot="-5400000">
            <a:off x="4484550" y="509763"/>
            <a:ext cx="165300" cy="91344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cxnSp>
        <p:nvCxnSpPr>
          <p:cNvPr id="494" name="Google Shape;494;p71"/>
          <p:cNvCxnSpPr/>
          <p:nvPr/>
        </p:nvCxnSpPr>
        <p:spPr>
          <a:xfrm>
            <a:off x="410575" y="2344075"/>
            <a:ext cx="834600" cy="0"/>
          </a:xfrm>
          <a:prstGeom prst="straightConnector1">
            <a:avLst/>
          </a:prstGeom>
          <a:noFill/>
          <a:ln w="76200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" name="Google Shape;363;p60">
            <a:extLst>
              <a:ext uri="{FF2B5EF4-FFF2-40B4-BE49-F238E27FC236}">
                <a16:creationId xmlns:a16="http://schemas.microsoft.com/office/drawing/2014/main" id="{91E64E8E-FA4A-5543-92AD-460F311896C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39725" y="1705675"/>
            <a:ext cx="2209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RESOURCES</a:t>
            </a:r>
            <a:endParaRPr sz="24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66"/>
          <p:cNvSpPr txBox="1">
            <a:spLocks noGrp="1"/>
          </p:cNvSpPr>
          <p:nvPr>
            <p:ph type="title"/>
          </p:nvPr>
        </p:nvSpPr>
        <p:spPr>
          <a:xfrm>
            <a:off x="311700" y="2512800"/>
            <a:ext cx="45459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Open Data Portal</a:t>
            </a:r>
            <a:endParaRPr dirty="0"/>
          </a:p>
        </p:txBody>
      </p:sp>
      <p:pic>
        <p:nvPicPr>
          <p:cNvPr id="431" name="Google Shape;431;p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77567" y="4079875"/>
            <a:ext cx="1128157" cy="857400"/>
          </a:xfrm>
          <a:prstGeom prst="rect">
            <a:avLst/>
          </a:prstGeom>
          <a:noFill/>
          <a:ln>
            <a:noFill/>
          </a:ln>
        </p:spPr>
      </p:pic>
      <p:sp>
        <p:nvSpPr>
          <p:cNvPr id="432" name="Google Shape;432;p66"/>
          <p:cNvSpPr/>
          <p:nvPr/>
        </p:nvSpPr>
        <p:spPr>
          <a:xfrm>
            <a:off x="-22600" y="750"/>
            <a:ext cx="4545900" cy="51435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33" name="Google Shape;433;p66"/>
          <p:cNvSpPr/>
          <p:nvPr/>
        </p:nvSpPr>
        <p:spPr>
          <a:xfrm>
            <a:off x="4353800" y="750"/>
            <a:ext cx="169500" cy="51435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34" name="Google Shape;434;p66"/>
          <p:cNvSpPr txBox="1">
            <a:spLocks noGrp="1"/>
          </p:cNvSpPr>
          <p:nvPr>
            <p:ph type="title"/>
          </p:nvPr>
        </p:nvSpPr>
        <p:spPr>
          <a:xfrm>
            <a:off x="311700" y="410150"/>
            <a:ext cx="3957600" cy="120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33333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Multi-Jurisdiction Data Sharing</a:t>
            </a:r>
            <a:endParaRPr dirty="0">
              <a:solidFill>
                <a:schemeClr val="dk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35" name="Google Shape;435;p66"/>
          <p:cNvSpPr txBox="1"/>
          <p:nvPr/>
        </p:nvSpPr>
        <p:spPr>
          <a:xfrm>
            <a:off x="220875" y="1760650"/>
            <a:ext cx="3957600" cy="29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2000"/>
              <a:buFont typeface="Wingdings" pitchFamily="2" charset="2"/>
              <a:buChar char="§"/>
            </a:pPr>
            <a:r>
              <a:rPr lang="en" sz="20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Share data between regions and levels of government</a:t>
            </a:r>
            <a:endParaRPr sz="20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2000"/>
              <a:buFont typeface="Wingdings" pitchFamily="2" charset="2"/>
              <a:buChar char="§"/>
            </a:pPr>
            <a:r>
              <a:rPr lang="en" sz="20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Automate integration &amp; validation</a:t>
            </a:r>
            <a:endParaRPr sz="20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2000"/>
              <a:buFont typeface="Wingdings" pitchFamily="2" charset="2"/>
              <a:buChar char="§"/>
            </a:pPr>
            <a:r>
              <a:rPr lang="en" sz="20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Increase data quality</a:t>
            </a:r>
            <a:endParaRPr sz="20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</p:txBody>
      </p:sp>
      <p:pic>
        <p:nvPicPr>
          <p:cNvPr id="8" name="Picture 7" descr="A picture containing drawing&#10;&#10;Description automatically generated">
            <a:extLst>
              <a:ext uri="{FF2B5EF4-FFF2-40B4-BE49-F238E27FC236}">
                <a16:creationId xmlns:a16="http://schemas.microsoft.com/office/drawing/2014/main" id="{D5CDCF72-49C4-D341-A439-1EF64E2D47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6155" y="4220819"/>
            <a:ext cx="2482320" cy="859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7757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p67"/>
          <p:cNvSpPr/>
          <p:nvPr/>
        </p:nvSpPr>
        <p:spPr>
          <a:xfrm>
            <a:off x="0" y="0"/>
            <a:ext cx="4608900" cy="51435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txBody>
          <a:bodyPr spcFirstLastPara="1" wrap="square" lIns="34300" tIns="17150" rIns="34300" bIns="171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rgbClr val="FFFFF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id="441" name="Google Shape;441;p67"/>
          <p:cNvPicPr preferRelativeResize="0"/>
          <p:nvPr/>
        </p:nvPicPr>
        <p:blipFill rotWithShape="1">
          <a:blip r:embed="rId3">
            <a:alphaModFix amt="16000"/>
          </a:blip>
          <a:srcRect l="49596" t="15297"/>
          <a:stretch/>
        </p:blipFill>
        <p:spPr>
          <a:xfrm>
            <a:off x="0" y="232540"/>
            <a:ext cx="460890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42" name="Google Shape;442;p67"/>
          <p:cNvSpPr txBox="1"/>
          <p:nvPr/>
        </p:nvSpPr>
        <p:spPr>
          <a:xfrm>
            <a:off x="660100" y="411600"/>
            <a:ext cx="3315900" cy="1500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34300" tIns="17150" rIns="34300" bIns="171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rgbClr val="FF952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endParaRPr sz="1800" dirty="0">
              <a:solidFill>
                <a:srgbClr val="FF952F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443" name="Google Shape;443;p67"/>
          <p:cNvSpPr txBox="1"/>
          <p:nvPr/>
        </p:nvSpPr>
        <p:spPr>
          <a:xfrm>
            <a:off x="632875" y="2142975"/>
            <a:ext cx="3343200" cy="241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i="1" dirty="0">
                <a:solidFill>
                  <a:srgbClr val="FFFFF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“FME allowed me to make fast iterative changes to workflows as each city’s data turned out to be a discovery process where something unexpected always occurred. This flexibility better prepares me for upcoming changes that may be necessary for Next Generation 911.”</a:t>
            </a:r>
            <a:endParaRPr i="1" dirty="0">
              <a:solidFill>
                <a:srgbClr val="FFFFFF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FFFFFF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FFFFF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- Steven Hong, Santa Clara County</a:t>
            </a:r>
            <a:endParaRPr dirty="0">
              <a:solidFill>
                <a:srgbClr val="FFFFFF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</p:txBody>
      </p:sp>
      <p:cxnSp>
        <p:nvCxnSpPr>
          <p:cNvPr id="444" name="Google Shape;444;p67"/>
          <p:cNvCxnSpPr/>
          <p:nvPr/>
        </p:nvCxnSpPr>
        <p:spPr>
          <a:xfrm>
            <a:off x="763650" y="4606050"/>
            <a:ext cx="834600" cy="0"/>
          </a:xfrm>
          <a:prstGeom prst="straightConnector1">
            <a:avLst/>
          </a:prstGeom>
          <a:noFill/>
          <a:ln w="76200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45" name="Google Shape;445;p67"/>
          <p:cNvSpPr/>
          <p:nvPr/>
        </p:nvSpPr>
        <p:spPr>
          <a:xfrm>
            <a:off x="4532700" y="0"/>
            <a:ext cx="290400" cy="51435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46" name="Google Shape;446;p67"/>
          <p:cNvSpPr txBox="1"/>
          <p:nvPr/>
        </p:nvSpPr>
        <p:spPr>
          <a:xfrm>
            <a:off x="5035600" y="172156"/>
            <a:ext cx="3473100" cy="43735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PROJECT</a:t>
            </a:r>
            <a:endParaRPr sz="1600" b="1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Improve 911 dispatch system with a map of city-sourced address points</a:t>
            </a:r>
            <a:endParaRPr sz="16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SOLUTION</a:t>
            </a:r>
            <a:endParaRPr sz="1600" b="1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Integrated 15 city datasets, performed QA, and generated multiple output formats.</a:t>
            </a:r>
            <a:endParaRPr sz="16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RESULTS</a:t>
            </a:r>
            <a:endParaRPr sz="1600" b="1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412751" lvl="0" indent="-285750" algn="l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600"/>
              <a:buFont typeface="Wingdings" pitchFamily="2" charset="2"/>
              <a:buChar char="§"/>
            </a:pPr>
            <a:r>
              <a:rPr lang="en" sz="16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Regional address maps that cities contribute addresses to on a quarterly basis</a:t>
            </a:r>
            <a:endParaRPr sz="16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412751" lvl="0" indent="-285750" algn="l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600"/>
              <a:buFont typeface="Wingdings" pitchFamily="2" charset="2"/>
              <a:buChar char="§"/>
            </a:pPr>
            <a:r>
              <a:rPr lang="en" sz="16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50% increase in the number of known addresses</a:t>
            </a:r>
            <a:endParaRPr sz="16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412751" lvl="0" indent="-285750" algn="l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600"/>
              <a:buFont typeface="Wingdings" pitchFamily="2" charset="2"/>
              <a:buChar char="§"/>
            </a:pPr>
            <a:r>
              <a:rPr lang="en" sz="16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Improved emergency response time and location accuracy</a:t>
            </a:r>
            <a:endParaRPr sz="16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</p:txBody>
      </p:sp>
      <p:sp>
        <p:nvSpPr>
          <p:cNvPr id="447" name="Google Shape;447;p67">
            <a:hlinkClick r:id="rId4"/>
          </p:cNvPr>
          <p:cNvSpPr txBox="1"/>
          <p:nvPr/>
        </p:nvSpPr>
        <p:spPr>
          <a:xfrm>
            <a:off x="632875" y="809950"/>
            <a:ext cx="3533700" cy="111005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34300" tIns="17150" rIns="34300" bIns="171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b="1" dirty="0">
                <a:solidFill>
                  <a:schemeClr val="lt1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SANTA CLARA COUNTY</a:t>
            </a:r>
            <a:endParaRPr sz="3600" b="1" dirty="0">
              <a:solidFill>
                <a:schemeClr val="lt1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</p:txBody>
      </p:sp>
      <p:pic>
        <p:nvPicPr>
          <p:cNvPr id="11" name="Picture 10" descr="A picture containing drawing&#10;&#10;Description automatically generated">
            <a:extLst>
              <a:ext uri="{FF2B5EF4-FFF2-40B4-BE49-F238E27FC236}">
                <a16:creationId xmlns:a16="http://schemas.microsoft.com/office/drawing/2014/main" id="{F2977EA8-81D3-48D9-9C68-0B1B23348B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84863" y="4434114"/>
            <a:ext cx="2059137" cy="713191"/>
          </a:xfrm>
          <a:prstGeom prst="rect">
            <a:avLst/>
          </a:prstGeom>
        </p:spPr>
      </p:pic>
      <p:pic>
        <p:nvPicPr>
          <p:cNvPr id="12" name="Google Shape;431;p66">
            <a:extLst>
              <a:ext uri="{FF2B5EF4-FFF2-40B4-BE49-F238E27FC236}">
                <a16:creationId xmlns:a16="http://schemas.microsoft.com/office/drawing/2014/main" id="{828B997E-C389-4E12-BEC6-A9FB01DEA9CB}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01343" y="4486028"/>
            <a:ext cx="763664" cy="60504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672102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3" name="Google Shape;453;p68"/>
          <p:cNvPicPr preferRelativeResize="0"/>
          <p:nvPr/>
        </p:nvPicPr>
        <p:blipFill rotWithShape="1">
          <a:blip r:embed="rId3">
            <a:alphaModFix/>
          </a:blip>
          <a:srcRect l="53576" r="19634"/>
          <a:stretch/>
        </p:blipFill>
        <p:spPr>
          <a:xfrm>
            <a:off x="0" y="0"/>
            <a:ext cx="2449526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54" name="Google Shape;454;p68"/>
          <p:cNvSpPr/>
          <p:nvPr/>
        </p:nvSpPr>
        <p:spPr>
          <a:xfrm>
            <a:off x="0" y="-12084"/>
            <a:ext cx="2449500" cy="4977600"/>
          </a:xfrm>
          <a:prstGeom prst="rect">
            <a:avLst/>
          </a:prstGeom>
          <a:solidFill>
            <a:srgbClr val="050505">
              <a:alpha val="66850"/>
            </a:srgbClr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56" name="Google Shape;456;p68"/>
          <p:cNvSpPr txBox="1">
            <a:spLocks noGrp="1"/>
          </p:cNvSpPr>
          <p:nvPr>
            <p:ph type="body" idx="1"/>
          </p:nvPr>
        </p:nvSpPr>
        <p:spPr>
          <a:xfrm>
            <a:off x="2917625" y="360650"/>
            <a:ext cx="5914500" cy="437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Multi-Jurisdictional Data Sharing</a:t>
            </a:r>
            <a:endParaRPr sz="2800" u="sng" dirty="0">
              <a:solidFill>
                <a:schemeClr val="bg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l" rtl="0">
              <a:spcBef>
                <a:spcPts val="1600"/>
              </a:spcBef>
              <a:spcAft>
                <a:spcPts val="0"/>
              </a:spcAft>
              <a:buSzPts val="1800"/>
              <a:buFont typeface="Wingdings" pitchFamily="2" charset="2"/>
              <a:buChar char="§"/>
            </a:pPr>
            <a:r>
              <a:rPr lang="en" dirty="0">
                <a:latin typeface="Calibri" panose="020F0502020204030204" pitchFamily="34" charset="0"/>
                <a:cs typeface="Calibri" panose="020F0502020204030204" pitchFamily="34" charset="0"/>
              </a:rPr>
              <a:t>Presentation: </a:t>
            </a:r>
            <a:r>
              <a:rPr lang="en" u="sng" dirty="0"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NG911 and GIS at St. Louis County, MO</a:t>
            </a:r>
            <a:endParaRPr u="sng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l" rtl="0">
              <a:spcBef>
                <a:spcPts val="0"/>
              </a:spcBef>
              <a:spcAft>
                <a:spcPts val="0"/>
              </a:spcAft>
              <a:buSzPts val="1800"/>
              <a:buFont typeface="Wingdings" pitchFamily="2" charset="2"/>
              <a:buChar char="§"/>
            </a:pPr>
            <a:r>
              <a:rPr lang="en" dirty="0">
                <a:latin typeface="Calibri" panose="020F0502020204030204" pitchFamily="34" charset="0"/>
                <a:cs typeface="Calibri" panose="020F0502020204030204" pitchFamily="34" charset="0"/>
              </a:rPr>
              <a:t>Presentation: </a:t>
            </a:r>
            <a:r>
              <a:rPr lang="en" u="sng" dirty="0"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Maximizing Data Accuracy for Reverse 911</a:t>
            </a:r>
            <a:endParaRPr u="sng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l" rtl="0">
              <a:spcBef>
                <a:spcPts val="0"/>
              </a:spcBef>
              <a:spcAft>
                <a:spcPts val="0"/>
              </a:spcAft>
              <a:buSzPts val="1800"/>
              <a:buFont typeface="Wingdings" pitchFamily="2" charset="2"/>
              <a:buChar char="§"/>
            </a:pPr>
            <a:r>
              <a:rPr lang="en" dirty="0">
                <a:latin typeface="Calibri" panose="020F0502020204030204" pitchFamily="34" charset="0"/>
                <a:cs typeface="Calibri" panose="020F0502020204030204" pitchFamily="34" charset="0"/>
              </a:rPr>
              <a:t>Presentation: </a:t>
            </a:r>
            <a:r>
              <a:rPr lang="en" u="sng" dirty="0">
                <a:latin typeface="Calibri" panose="020F0502020204030204" pitchFamily="34" charset="0"/>
                <a:cs typeface="Calibri" panose="020F0502020204030204" pitchFamily="34" charset="0"/>
                <a:hlinkClick r:id="rId6"/>
              </a:rPr>
              <a:t>Regional Address Map for Public Safety</a:t>
            </a:r>
            <a:endParaRPr u="sng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l" rtl="0">
              <a:spcBef>
                <a:spcPts val="0"/>
              </a:spcBef>
              <a:spcAft>
                <a:spcPts val="0"/>
              </a:spcAft>
              <a:buSzPts val="1800"/>
              <a:buFont typeface="Wingdings" pitchFamily="2" charset="2"/>
              <a:buChar char="§"/>
            </a:pPr>
            <a:r>
              <a:rPr lang="en" dirty="0">
                <a:latin typeface="Calibri" panose="020F0502020204030204" pitchFamily="34" charset="0"/>
                <a:cs typeface="Calibri" panose="020F0502020204030204" pitchFamily="34" charset="0"/>
              </a:rPr>
              <a:t>Blog post: </a:t>
            </a:r>
            <a:r>
              <a:rPr lang="en" u="sng" dirty="0">
                <a:latin typeface="Calibri" panose="020F0502020204030204" pitchFamily="34" charset="0"/>
                <a:cs typeface="Calibri" panose="020F0502020204030204" pitchFamily="34" charset="0"/>
                <a:hlinkClick r:id="rId7"/>
              </a:rPr>
              <a:t>SDIs and Local Government</a:t>
            </a:r>
            <a:endParaRPr u="sng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l" rtl="0">
              <a:spcBef>
                <a:spcPts val="0"/>
              </a:spcBef>
              <a:spcAft>
                <a:spcPts val="0"/>
              </a:spcAft>
              <a:buSzPts val="1800"/>
              <a:buFont typeface="Wingdings" pitchFamily="2" charset="2"/>
              <a:buChar char="§"/>
            </a:pPr>
            <a:r>
              <a:rPr lang="en" dirty="0">
                <a:latin typeface="Calibri" panose="020F0502020204030204" pitchFamily="34" charset="0"/>
                <a:cs typeface="Calibri" panose="020F0502020204030204" pitchFamily="34" charset="0"/>
              </a:rPr>
              <a:t>Presentation: </a:t>
            </a:r>
            <a:r>
              <a:rPr lang="en" u="sng" dirty="0">
                <a:latin typeface="Calibri" panose="020F0502020204030204" pitchFamily="34" charset="0"/>
                <a:cs typeface="Calibri" panose="020F0502020204030204" pitchFamily="34" charset="0"/>
                <a:hlinkClick r:id="rId8"/>
              </a:rPr>
              <a:t>Enabling Regional Inter-Agency Data Sharing</a:t>
            </a:r>
            <a:endParaRPr u="sng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57" name="Google Shape;457;p68"/>
          <p:cNvSpPr/>
          <p:nvPr/>
        </p:nvSpPr>
        <p:spPr>
          <a:xfrm rot="-5400000">
            <a:off x="4484550" y="509763"/>
            <a:ext cx="165300" cy="9134400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cxnSp>
        <p:nvCxnSpPr>
          <p:cNvPr id="458" name="Google Shape;458;p68"/>
          <p:cNvCxnSpPr/>
          <p:nvPr/>
        </p:nvCxnSpPr>
        <p:spPr>
          <a:xfrm>
            <a:off x="410575" y="2344075"/>
            <a:ext cx="834600" cy="0"/>
          </a:xfrm>
          <a:prstGeom prst="straightConnector1">
            <a:avLst/>
          </a:prstGeom>
          <a:noFill/>
          <a:ln w="76200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" name="Google Shape;363;p60">
            <a:extLst>
              <a:ext uri="{FF2B5EF4-FFF2-40B4-BE49-F238E27FC236}">
                <a16:creationId xmlns:a16="http://schemas.microsoft.com/office/drawing/2014/main" id="{21DD5B3C-7B7B-0C4A-9CA5-66BA8011C44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39725" y="1705675"/>
            <a:ext cx="2209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RESOURCES</a:t>
            </a:r>
            <a:endParaRPr sz="24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1" name="Picture 10" descr="A picture containing drawing&#10;&#10;Description automatically generated">
            <a:extLst>
              <a:ext uri="{FF2B5EF4-FFF2-40B4-BE49-F238E27FC236}">
                <a16:creationId xmlns:a16="http://schemas.microsoft.com/office/drawing/2014/main" id="{54BE8328-954F-3C40-94A8-F86760DEE7A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02218" y="4105754"/>
            <a:ext cx="2482320" cy="859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5868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42"/>
          <p:cNvSpPr txBox="1"/>
          <p:nvPr/>
        </p:nvSpPr>
        <p:spPr>
          <a:xfrm>
            <a:off x="1876650" y="1863188"/>
            <a:ext cx="5390700" cy="169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800" dirty="0">
                <a:latin typeface="Calibri" panose="020F0502020204030204" pitchFamily="34" charset="0"/>
                <a:cs typeface="Calibri" panose="020F0502020204030204" pitchFamily="34" charset="0"/>
              </a:rPr>
              <a:t>Introduction to Safe Software’s</a:t>
            </a:r>
            <a:endParaRPr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 dirty="0">
                <a:latin typeface="Calibri" panose="020F0502020204030204" pitchFamily="34" charset="0"/>
                <a:cs typeface="Calibri" panose="020F0502020204030204" pitchFamily="34" charset="0"/>
              </a:rPr>
              <a:t>FME</a:t>
            </a:r>
            <a:r>
              <a:rPr lang="en" sz="3000" b="1" baseline="30000" dirty="0">
                <a:latin typeface="Calibri" panose="020F0502020204030204" pitchFamily="34" charset="0"/>
                <a:cs typeface="Calibri" panose="020F0502020204030204" pitchFamily="34" charset="0"/>
              </a:rPr>
              <a:t>®</a:t>
            </a:r>
            <a:endParaRPr sz="3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57" name="Google Shape;157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8458" y="4239238"/>
            <a:ext cx="968392" cy="657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Google Shape;158;p42"/>
          <p:cNvPicPr preferRelativeResize="0"/>
          <p:nvPr/>
        </p:nvPicPr>
        <p:blipFill rotWithShape="1">
          <a:blip r:embed="rId4">
            <a:alphaModFix/>
          </a:blip>
          <a:srcRect b="15626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42"/>
          <p:cNvSpPr txBox="1"/>
          <p:nvPr/>
        </p:nvSpPr>
        <p:spPr>
          <a:xfrm>
            <a:off x="605432" y="1406106"/>
            <a:ext cx="8330100" cy="2068852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457200">
              <a:lnSpc>
                <a:spcPct val="115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FFFFFF"/>
              </a:solidFill>
              <a:latin typeface="Source Sans Pro" panose="020B0503030403020204" pitchFamily="34" charset="0"/>
              <a:ea typeface="Source Sans Pro"/>
              <a:cs typeface="Source Sans Pro"/>
              <a:sym typeface="Source Sans Pro"/>
            </a:endParaRPr>
          </a:p>
          <a:p>
            <a:pPr marL="342900" lvl="0" indent="-34290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FFFFF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Population as a measure for Councils... good or bad?</a:t>
            </a:r>
          </a:p>
          <a:p>
            <a:pPr marL="342900" lvl="0" indent="-34290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FFFFF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My Council spends? Now, how do I justify it?</a:t>
            </a:r>
          </a:p>
          <a:p>
            <a:pPr marL="342900" lvl="0" indent="-34290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FFFFF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What happens after 3 years?</a:t>
            </a:r>
          </a:p>
          <a:p>
            <a:pPr marL="457200" lvl="0" indent="-457200">
              <a:lnSpc>
                <a:spcPct val="115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FFFFFF"/>
              </a:solidFill>
              <a:latin typeface="Source Sans Pro" panose="020B0503030403020204" pitchFamily="34" charset="0"/>
              <a:ea typeface="Source Sans Pro"/>
              <a:cs typeface="Source Sans Pro"/>
              <a:sym typeface="Source Sans Pro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AU" sz="5200" b="1" dirty="0">
              <a:solidFill>
                <a:srgbClr val="FFFFFF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</p:txBody>
      </p:sp>
      <p:sp>
        <p:nvSpPr>
          <p:cNvPr id="160" name="Google Shape;160;p42"/>
          <p:cNvSpPr txBox="1"/>
          <p:nvPr/>
        </p:nvSpPr>
        <p:spPr>
          <a:xfrm>
            <a:off x="605432" y="699807"/>
            <a:ext cx="8330100" cy="3717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3200" b="1" dirty="0">
                <a:solidFill>
                  <a:srgbClr val="FFFFF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LOCAL GOVERNMENT SUBSCRIPTION</a:t>
            </a:r>
            <a:endParaRPr sz="3200" b="1" dirty="0">
              <a:solidFill>
                <a:srgbClr val="FFFFFF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A4EADE6-AADD-0140-BF13-89EAB05B4A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25668" y="4108713"/>
            <a:ext cx="3784300" cy="847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0722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p72"/>
          <p:cNvSpPr txBox="1">
            <a:spLocks noGrp="1"/>
          </p:cNvSpPr>
          <p:nvPr>
            <p:ph type="title"/>
          </p:nvPr>
        </p:nvSpPr>
        <p:spPr>
          <a:xfrm>
            <a:off x="311700" y="2512800"/>
            <a:ext cx="45459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Open Data Portal</a:t>
            </a:r>
            <a:endParaRPr dirty="0"/>
          </a:p>
        </p:txBody>
      </p:sp>
      <p:pic>
        <p:nvPicPr>
          <p:cNvPr id="500" name="Google Shape;500;p7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77567" y="4079875"/>
            <a:ext cx="1128157" cy="857400"/>
          </a:xfrm>
          <a:prstGeom prst="rect">
            <a:avLst/>
          </a:prstGeom>
          <a:noFill/>
          <a:ln>
            <a:noFill/>
          </a:ln>
        </p:spPr>
      </p:pic>
      <p:sp>
        <p:nvSpPr>
          <p:cNvPr id="501" name="Google Shape;501;p72"/>
          <p:cNvSpPr/>
          <p:nvPr/>
        </p:nvSpPr>
        <p:spPr>
          <a:xfrm>
            <a:off x="-22600" y="750"/>
            <a:ext cx="4545900" cy="51435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02" name="Google Shape;502;p72"/>
          <p:cNvSpPr/>
          <p:nvPr/>
        </p:nvSpPr>
        <p:spPr>
          <a:xfrm>
            <a:off x="4353800" y="750"/>
            <a:ext cx="169500" cy="51435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03" name="Google Shape;503;p72"/>
          <p:cNvSpPr txBox="1">
            <a:spLocks noGrp="1"/>
          </p:cNvSpPr>
          <p:nvPr>
            <p:ph type="title"/>
          </p:nvPr>
        </p:nvSpPr>
        <p:spPr>
          <a:xfrm>
            <a:off x="311700" y="410150"/>
            <a:ext cx="3957600" cy="120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33333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Business Intelligence</a:t>
            </a:r>
            <a:endParaRPr dirty="0">
              <a:solidFill>
                <a:srgbClr val="33333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04" name="Google Shape;504;p72"/>
          <p:cNvSpPr txBox="1"/>
          <p:nvPr/>
        </p:nvSpPr>
        <p:spPr>
          <a:xfrm>
            <a:off x="220875" y="1760650"/>
            <a:ext cx="3957600" cy="29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2000"/>
              <a:buFont typeface="Wingdings" pitchFamily="2" charset="2"/>
              <a:buChar char="§"/>
            </a:pPr>
            <a:r>
              <a:rPr lang="en" sz="20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Bringing Data in from various sources for analysis in BI</a:t>
            </a:r>
            <a:endParaRPr sz="20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2000"/>
              <a:buFont typeface="Wingdings" pitchFamily="2" charset="2"/>
              <a:buChar char="§"/>
            </a:pPr>
            <a:r>
              <a:rPr lang="en" sz="20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Support for industry leading solutions including Tableau, Qlik, and Power BI</a:t>
            </a:r>
            <a:endParaRPr sz="20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solidFill>
                <a:srgbClr val="333333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5FBFDADD-886B-B043-9FBB-212322AFDC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6155" y="4220819"/>
            <a:ext cx="2482320" cy="859762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p73"/>
          <p:cNvSpPr/>
          <p:nvPr/>
        </p:nvSpPr>
        <p:spPr>
          <a:xfrm>
            <a:off x="0" y="0"/>
            <a:ext cx="4608900" cy="51435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txBody>
          <a:bodyPr spcFirstLastPara="1" wrap="square" lIns="34300" tIns="17150" rIns="34300" bIns="171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rgbClr val="FFFFF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id="510" name="Google Shape;510;p73"/>
          <p:cNvPicPr preferRelativeResize="0"/>
          <p:nvPr/>
        </p:nvPicPr>
        <p:blipFill rotWithShape="1">
          <a:blip r:embed="rId3">
            <a:alphaModFix amt="16000"/>
          </a:blip>
          <a:srcRect l="49596" t="15297"/>
          <a:stretch/>
        </p:blipFill>
        <p:spPr>
          <a:xfrm>
            <a:off x="0" y="-9000"/>
            <a:ext cx="460890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11" name="Google Shape;511;p73"/>
          <p:cNvSpPr txBox="1"/>
          <p:nvPr/>
        </p:nvSpPr>
        <p:spPr>
          <a:xfrm>
            <a:off x="632863" y="411600"/>
            <a:ext cx="3343200" cy="338898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34300" tIns="17150" rIns="34300" bIns="171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chemeClr val="bg1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CUSTOMER STORY</a:t>
            </a:r>
            <a:endParaRPr sz="1800" dirty="0">
              <a:solidFill>
                <a:schemeClr val="bg1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</p:txBody>
      </p:sp>
      <p:sp>
        <p:nvSpPr>
          <p:cNvPr id="512" name="Google Shape;512;p73"/>
          <p:cNvSpPr txBox="1"/>
          <p:nvPr/>
        </p:nvSpPr>
        <p:spPr>
          <a:xfrm>
            <a:off x="632875" y="1782238"/>
            <a:ext cx="3743700" cy="20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 dirty="0">
                <a:solidFill>
                  <a:srgbClr val="FFFFF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OBJECTIVES</a:t>
            </a:r>
            <a:endParaRPr sz="1600" b="1" dirty="0">
              <a:solidFill>
                <a:srgbClr val="FFFFFF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rgbClr val="FFFFF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Perform analysis in Qlik on data from multiple sources, including geospatial.</a:t>
            </a:r>
            <a:endParaRPr sz="1600" dirty="0">
              <a:solidFill>
                <a:srgbClr val="FFFFFF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FFFFFF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FFFFFF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rgbClr val="FFFFF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“FME Rocks.” </a:t>
            </a:r>
            <a:endParaRPr sz="1600" dirty="0">
              <a:solidFill>
                <a:srgbClr val="FFFFFF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i="1" dirty="0">
                <a:solidFill>
                  <a:srgbClr val="FFFFF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-- Luc Janssens, City of Lier</a:t>
            </a:r>
            <a:endParaRPr sz="1600" i="1" dirty="0">
              <a:solidFill>
                <a:srgbClr val="FFFFFF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</p:txBody>
      </p:sp>
      <p:cxnSp>
        <p:nvCxnSpPr>
          <p:cNvPr id="513" name="Google Shape;513;p73"/>
          <p:cNvCxnSpPr/>
          <p:nvPr/>
        </p:nvCxnSpPr>
        <p:spPr>
          <a:xfrm>
            <a:off x="763650" y="4606050"/>
            <a:ext cx="834600" cy="0"/>
          </a:xfrm>
          <a:prstGeom prst="straightConnector1">
            <a:avLst/>
          </a:prstGeom>
          <a:noFill/>
          <a:ln w="76200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14" name="Google Shape;514;p73"/>
          <p:cNvSpPr/>
          <p:nvPr/>
        </p:nvSpPr>
        <p:spPr>
          <a:xfrm>
            <a:off x="4532700" y="0"/>
            <a:ext cx="290400" cy="51435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15" name="Google Shape;515;p73"/>
          <p:cNvSpPr txBox="1"/>
          <p:nvPr/>
        </p:nvSpPr>
        <p:spPr>
          <a:xfrm>
            <a:off x="5044300" y="385753"/>
            <a:ext cx="3473100" cy="418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PROJECT</a:t>
            </a:r>
            <a:endParaRPr sz="1600" b="1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The city wanted to analyze a wide range of data in QlikView using efficient techniques</a:t>
            </a:r>
            <a:endParaRPr sz="16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SOLUTION</a:t>
            </a:r>
            <a:endParaRPr sz="1600" b="1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Integrated data from 18 suppliers, 46 applications, and &lt; 2,500 datasets</a:t>
            </a:r>
            <a:endParaRPr sz="16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RESULTS</a:t>
            </a:r>
            <a:endParaRPr sz="16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412751" lvl="0" indent="-285750" algn="l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600"/>
              <a:buFont typeface="Wingdings" pitchFamily="2" charset="2"/>
              <a:buChar char="§"/>
            </a:pPr>
            <a:r>
              <a:rPr lang="en" sz="16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FME provides clear, documented, and expandable integration workflows</a:t>
            </a:r>
            <a:endParaRPr sz="16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412751" lvl="0" indent="-285750" algn="l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600"/>
              <a:buFont typeface="Wingdings" pitchFamily="2" charset="2"/>
              <a:buChar char="§"/>
            </a:pPr>
            <a:r>
              <a:rPr lang="en" sz="16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Scheduled processes ensure they can analyze and visualize all of the data they need in Qlik</a:t>
            </a:r>
            <a:endParaRPr sz="16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333333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516" name="Google Shape;516;p73">
            <a:hlinkClick r:id="rId4"/>
          </p:cNvPr>
          <p:cNvSpPr txBox="1"/>
          <p:nvPr/>
        </p:nvSpPr>
        <p:spPr>
          <a:xfrm>
            <a:off x="632863" y="868531"/>
            <a:ext cx="2847900" cy="6459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34300" tIns="17150" rIns="34300" bIns="171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b="1" dirty="0">
                <a:solidFill>
                  <a:schemeClr val="bg1"/>
                </a:solidFill>
                <a:uFill>
                  <a:noFill/>
                </a:u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CITY OF </a:t>
            </a:r>
            <a:r>
              <a:rPr lang="en" sz="3600" b="1" dirty="0">
                <a:solidFill>
                  <a:schemeClr val="bg1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LIER</a:t>
            </a:r>
            <a:endParaRPr sz="3600" b="1" dirty="0">
              <a:solidFill>
                <a:schemeClr val="bg1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</p:txBody>
      </p:sp>
      <p:pic>
        <p:nvPicPr>
          <p:cNvPr id="518" name="Google Shape;518;p7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100100" y="135375"/>
            <a:ext cx="834600" cy="5007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11" descr="A picture containing drawing&#10;&#10;Description automatically generated">
            <a:extLst>
              <a:ext uri="{FF2B5EF4-FFF2-40B4-BE49-F238E27FC236}">
                <a16:creationId xmlns:a16="http://schemas.microsoft.com/office/drawing/2014/main" id="{41B407C2-7E35-4DE2-8063-EF8A6BBAEA1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84863" y="4434114"/>
            <a:ext cx="2059137" cy="713191"/>
          </a:xfrm>
          <a:prstGeom prst="rect">
            <a:avLst/>
          </a:prstGeom>
        </p:spPr>
      </p:pic>
      <p:pic>
        <p:nvPicPr>
          <p:cNvPr id="13" name="Google Shape;500;p72">
            <a:extLst>
              <a:ext uri="{FF2B5EF4-FFF2-40B4-BE49-F238E27FC236}">
                <a16:creationId xmlns:a16="http://schemas.microsoft.com/office/drawing/2014/main" id="{7857B354-519D-445D-A1CD-F3E21F557E5E}"/>
              </a:ext>
            </a:extLst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563222" y="4434114"/>
            <a:ext cx="900829" cy="6867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7" name="Google Shape;537;p75"/>
          <p:cNvPicPr preferRelativeResize="0"/>
          <p:nvPr/>
        </p:nvPicPr>
        <p:blipFill rotWithShape="1">
          <a:blip r:embed="rId3">
            <a:alphaModFix/>
          </a:blip>
          <a:srcRect l="53576" r="19634"/>
          <a:stretch/>
        </p:blipFill>
        <p:spPr>
          <a:xfrm>
            <a:off x="0" y="0"/>
            <a:ext cx="2449526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38" name="Google Shape;538;p75"/>
          <p:cNvSpPr/>
          <p:nvPr/>
        </p:nvSpPr>
        <p:spPr>
          <a:xfrm>
            <a:off x="0" y="0"/>
            <a:ext cx="2449500" cy="4977600"/>
          </a:xfrm>
          <a:prstGeom prst="rect">
            <a:avLst/>
          </a:prstGeom>
          <a:solidFill>
            <a:srgbClr val="050505">
              <a:alpha val="66850"/>
            </a:srgbClr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40" name="Google Shape;540;p75"/>
          <p:cNvSpPr txBox="1">
            <a:spLocks noGrp="1"/>
          </p:cNvSpPr>
          <p:nvPr>
            <p:ph type="body" idx="1"/>
          </p:nvPr>
        </p:nvSpPr>
        <p:spPr>
          <a:xfrm>
            <a:off x="2917625" y="360650"/>
            <a:ext cx="5914500" cy="437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Business Intelligence</a:t>
            </a:r>
            <a:endParaRPr sz="2800" u="sng" dirty="0">
              <a:solidFill>
                <a:schemeClr val="bg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0" indent="-3429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" sz="2000" dirty="0">
                <a:latin typeface="Calibri" panose="020F0502020204030204" pitchFamily="34" charset="0"/>
                <a:cs typeface="Calibri" panose="020F0502020204030204" pitchFamily="34" charset="0"/>
              </a:rPr>
              <a:t>Webinar: </a:t>
            </a:r>
            <a:r>
              <a:rPr lang="en" sz="2000" u="sng" dirty="0"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Integrating Geospatial Data into the BI Picture</a:t>
            </a:r>
            <a:endParaRPr sz="2000" u="sng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2000" dirty="0">
                <a:latin typeface="Calibri" panose="020F0502020204030204" pitchFamily="34" charset="0"/>
                <a:cs typeface="Calibri" panose="020F0502020204030204" pitchFamily="34" charset="0"/>
              </a:rPr>
              <a:t>Webinar: </a:t>
            </a:r>
            <a:r>
              <a:rPr lang="en" sz="2000" u="sng" dirty="0"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Tips &amp; Tricks for using FME for BI</a:t>
            </a:r>
            <a:endParaRPr sz="2000" u="sng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2000" dirty="0">
                <a:latin typeface="Calibri" panose="020F0502020204030204" pitchFamily="34" charset="0"/>
                <a:cs typeface="Calibri" panose="020F0502020204030204" pitchFamily="34" charset="0"/>
              </a:rPr>
              <a:t>Blog post: </a:t>
            </a:r>
            <a:r>
              <a:rPr lang="en" sz="2000" u="sng" dirty="0">
                <a:latin typeface="Calibri" panose="020F0502020204030204" pitchFamily="34" charset="0"/>
                <a:cs typeface="Calibri" panose="020F0502020204030204" pitchFamily="34" charset="0"/>
                <a:hlinkClick r:id="rId6"/>
              </a:rPr>
              <a:t>Enhancing Your Tableau Viz Location</a:t>
            </a:r>
            <a:endParaRPr sz="2000" u="sng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2000" dirty="0">
                <a:latin typeface="Calibri" panose="020F0502020204030204" pitchFamily="34" charset="0"/>
                <a:cs typeface="Calibri" panose="020F0502020204030204" pitchFamily="34" charset="0"/>
              </a:rPr>
              <a:t>Blog post:</a:t>
            </a:r>
            <a:r>
              <a:rPr lang="en" sz="2000" dirty="0">
                <a:uFill>
                  <a:noFill/>
                </a:uFill>
                <a:latin typeface="Calibri" panose="020F0502020204030204" pitchFamily="34" charset="0"/>
                <a:cs typeface="Calibri" panose="020F0502020204030204" pitchFamily="34" charset="0"/>
                <a:hlinkClick r:id="rId7"/>
              </a:rPr>
              <a:t> </a:t>
            </a:r>
            <a:r>
              <a:rPr lang="en" sz="2000" u="sng" dirty="0">
                <a:latin typeface="Calibri" panose="020F0502020204030204" pitchFamily="34" charset="0"/>
                <a:cs typeface="Calibri" panose="020F0502020204030204" pitchFamily="34" charset="0"/>
                <a:hlinkClick r:id="rId7"/>
              </a:rPr>
              <a:t>Importing Spatial Data into Tableau using FME</a:t>
            </a:r>
            <a:endParaRPr sz="2000" u="sng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2000" dirty="0">
                <a:latin typeface="Calibri" panose="020F0502020204030204" pitchFamily="34" charset="0"/>
                <a:cs typeface="Calibri" panose="020F0502020204030204" pitchFamily="34" charset="0"/>
              </a:rPr>
              <a:t>Blog post: </a:t>
            </a:r>
            <a:r>
              <a:rPr lang="en" sz="2000" u="sng" dirty="0">
                <a:latin typeface="Calibri" panose="020F0502020204030204" pitchFamily="34" charset="0"/>
                <a:cs typeface="Calibri" panose="020F0502020204030204" pitchFamily="34" charset="0"/>
                <a:hlinkClick r:id="rId8"/>
              </a:rPr>
              <a:t>6 Data Integration Tasks for Tableau</a:t>
            </a:r>
            <a:endParaRPr sz="2000" u="sng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2000" dirty="0">
                <a:latin typeface="Calibri" panose="020F0502020204030204" pitchFamily="34" charset="0"/>
                <a:cs typeface="Calibri" panose="020F0502020204030204" pitchFamily="34" charset="0"/>
              </a:rPr>
              <a:t>eBook: </a:t>
            </a:r>
            <a:r>
              <a:rPr lang="en" sz="2000" u="sng" dirty="0">
                <a:latin typeface="Calibri" panose="020F0502020204030204" pitchFamily="34" charset="0"/>
                <a:cs typeface="Calibri" panose="020F0502020204030204" pitchFamily="34" charset="0"/>
                <a:hlinkClick r:id="rId9"/>
              </a:rPr>
              <a:t>Tips for BI Data Prep</a:t>
            </a:r>
            <a:endParaRPr sz="2000" u="sng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41" name="Google Shape;541;p75"/>
          <p:cNvSpPr/>
          <p:nvPr/>
        </p:nvSpPr>
        <p:spPr>
          <a:xfrm rot="-5400000">
            <a:off x="4484550" y="509763"/>
            <a:ext cx="165300" cy="91344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cxnSp>
        <p:nvCxnSpPr>
          <p:cNvPr id="542" name="Google Shape;542;p75"/>
          <p:cNvCxnSpPr/>
          <p:nvPr/>
        </p:nvCxnSpPr>
        <p:spPr>
          <a:xfrm>
            <a:off x="410575" y="2344075"/>
            <a:ext cx="834600" cy="0"/>
          </a:xfrm>
          <a:prstGeom prst="straightConnector1">
            <a:avLst/>
          </a:prstGeom>
          <a:noFill/>
          <a:ln w="76200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" name="Google Shape;363;p60">
            <a:extLst>
              <a:ext uri="{FF2B5EF4-FFF2-40B4-BE49-F238E27FC236}">
                <a16:creationId xmlns:a16="http://schemas.microsoft.com/office/drawing/2014/main" id="{20EC3EEF-156D-3742-999C-4F62E2793AA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39725" y="1705675"/>
            <a:ext cx="2209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RESOURCES</a:t>
            </a:r>
            <a:endParaRPr sz="24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1" name="Picture 10" descr="A picture containing drawing&#10;&#10;Description automatically generated">
            <a:extLst>
              <a:ext uri="{FF2B5EF4-FFF2-40B4-BE49-F238E27FC236}">
                <a16:creationId xmlns:a16="http://schemas.microsoft.com/office/drawing/2014/main" id="{66DE04CC-7FA2-BC4F-B8FB-6837BB1E643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608950" y="4052483"/>
            <a:ext cx="2482320" cy="859762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58"/>
          <p:cNvSpPr txBox="1">
            <a:spLocks noGrp="1"/>
          </p:cNvSpPr>
          <p:nvPr>
            <p:ph type="title"/>
          </p:nvPr>
        </p:nvSpPr>
        <p:spPr>
          <a:xfrm>
            <a:off x="311700" y="2512800"/>
            <a:ext cx="45459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Open Data Portal</a:t>
            </a:r>
            <a:endParaRPr dirty="0"/>
          </a:p>
        </p:txBody>
      </p:sp>
      <p:pic>
        <p:nvPicPr>
          <p:cNvPr id="337" name="Google Shape;337;p5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77567" y="4079875"/>
            <a:ext cx="1128157" cy="857400"/>
          </a:xfrm>
          <a:prstGeom prst="rect">
            <a:avLst/>
          </a:prstGeom>
          <a:noFill/>
          <a:ln>
            <a:noFill/>
          </a:ln>
        </p:spPr>
      </p:pic>
      <p:sp>
        <p:nvSpPr>
          <p:cNvPr id="338" name="Google Shape;338;p58"/>
          <p:cNvSpPr/>
          <p:nvPr/>
        </p:nvSpPr>
        <p:spPr>
          <a:xfrm>
            <a:off x="-22600" y="750"/>
            <a:ext cx="45459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39" name="Google Shape;339;p58"/>
          <p:cNvSpPr/>
          <p:nvPr/>
        </p:nvSpPr>
        <p:spPr>
          <a:xfrm>
            <a:off x="4353800" y="750"/>
            <a:ext cx="169500" cy="51435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40" name="Google Shape;340;p58"/>
          <p:cNvSpPr txBox="1">
            <a:spLocks noGrp="1"/>
          </p:cNvSpPr>
          <p:nvPr>
            <p:ph type="title"/>
          </p:nvPr>
        </p:nvSpPr>
        <p:spPr>
          <a:xfrm>
            <a:off x="220875" y="374900"/>
            <a:ext cx="3957600" cy="84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33333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Open Data</a:t>
            </a:r>
            <a:endParaRPr dirty="0">
              <a:solidFill>
                <a:srgbClr val="33333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41" name="Google Shape;341;p58"/>
          <p:cNvSpPr txBox="1"/>
          <p:nvPr/>
        </p:nvSpPr>
        <p:spPr>
          <a:xfrm>
            <a:off x="220875" y="1270375"/>
            <a:ext cx="3497110" cy="346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800"/>
              <a:buFont typeface="Source Sans Pro"/>
              <a:buChar char="●"/>
            </a:pPr>
            <a:r>
              <a:rPr lang="en" sz="18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Meet government mandates</a:t>
            </a:r>
            <a:endParaRPr sz="18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800"/>
              <a:buFont typeface="Source Sans Pro"/>
              <a:buChar char="●"/>
            </a:pPr>
            <a:r>
              <a:rPr lang="en" sz="18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Integrate with any technology</a:t>
            </a:r>
            <a:endParaRPr sz="18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800"/>
              <a:buFont typeface="Source Sans Pro"/>
              <a:buChar char="●"/>
            </a:pPr>
            <a:r>
              <a:rPr lang="en" sz="18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Inform citizens and local businesses</a:t>
            </a:r>
            <a:endParaRPr sz="18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</p:txBody>
      </p: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09D9A0BF-1E93-6242-B376-E61D5E7AAD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6155" y="4220819"/>
            <a:ext cx="2482320" cy="859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4443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59"/>
          <p:cNvSpPr/>
          <p:nvPr/>
        </p:nvSpPr>
        <p:spPr>
          <a:xfrm>
            <a:off x="0" y="0"/>
            <a:ext cx="4608900" cy="51435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txBody>
          <a:bodyPr spcFirstLastPara="1" wrap="square" lIns="34300" tIns="17150" rIns="34300" bIns="171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rgbClr val="FFFFF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id="347" name="Google Shape;347;p59"/>
          <p:cNvPicPr preferRelativeResize="0"/>
          <p:nvPr/>
        </p:nvPicPr>
        <p:blipFill rotWithShape="1">
          <a:blip r:embed="rId3">
            <a:alphaModFix amt="16000"/>
          </a:blip>
          <a:srcRect l="49596" t="15297"/>
          <a:stretch/>
        </p:blipFill>
        <p:spPr>
          <a:xfrm>
            <a:off x="0" y="279250"/>
            <a:ext cx="460890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48" name="Google Shape;348;p59"/>
          <p:cNvSpPr txBox="1"/>
          <p:nvPr/>
        </p:nvSpPr>
        <p:spPr>
          <a:xfrm>
            <a:off x="632863" y="411600"/>
            <a:ext cx="3343200" cy="32215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34300" tIns="17150" rIns="34300" bIns="171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rgbClr val="FF952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CUSTOMER STORY</a:t>
            </a:r>
            <a:endParaRPr sz="1800" dirty="0">
              <a:solidFill>
                <a:srgbClr val="FF952F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</p:txBody>
      </p:sp>
      <p:sp>
        <p:nvSpPr>
          <p:cNvPr id="349" name="Google Shape;349;p59"/>
          <p:cNvSpPr txBox="1"/>
          <p:nvPr/>
        </p:nvSpPr>
        <p:spPr>
          <a:xfrm>
            <a:off x="632875" y="1990575"/>
            <a:ext cx="3343200" cy="241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i="1" dirty="0">
                <a:solidFill>
                  <a:srgbClr val="FFFFF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“We use FME daily and evangelized its use throughout the city to automate, extend and homogenize data workflows which once were impossible”</a:t>
            </a:r>
            <a:endParaRPr i="1" dirty="0">
              <a:solidFill>
                <a:srgbClr val="FFFFFF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i="1" dirty="0">
              <a:solidFill>
                <a:srgbClr val="FFFFFF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FFFFF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- Mike Brown, City of San Jose </a:t>
            </a:r>
            <a:endParaRPr dirty="0">
              <a:solidFill>
                <a:srgbClr val="FFFFFF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</p:txBody>
      </p:sp>
      <p:cxnSp>
        <p:nvCxnSpPr>
          <p:cNvPr id="350" name="Google Shape;350;p59"/>
          <p:cNvCxnSpPr/>
          <p:nvPr/>
        </p:nvCxnSpPr>
        <p:spPr>
          <a:xfrm>
            <a:off x="763650" y="4606050"/>
            <a:ext cx="834600" cy="0"/>
          </a:xfrm>
          <a:prstGeom prst="straightConnector1">
            <a:avLst/>
          </a:prstGeom>
          <a:noFill/>
          <a:ln w="76200" cap="flat" cmpd="sng">
            <a:solidFill>
              <a:srgbClr val="FF952F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351" name="Google Shape;351;p5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41573" y="324753"/>
            <a:ext cx="896250" cy="537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2" name="Google Shape;352;p59"/>
          <p:cNvPicPr preferRelativeResize="0"/>
          <p:nvPr/>
        </p:nvPicPr>
        <p:blipFill rotWithShape="1">
          <a:blip r:embed="rId5">
            <a:alphaModFix/>
          </a:blip>
          <a:srcRect l="2053" t="3949" r="37027" b="3122"/>
          <a:stretch/>
        </p:blipFill>
        <p:spPr>
          <a:xfrm>
            <a:off x="660112" y="3506650"/>
            <a:ext cx="1436838" cy="1357600"/>
          </a:xfrm>
          <a:prstGeom prst="rect">
            <a:avLst/>
          </a:prstGeom>
          <a:noFill/>
          <a:ln w="2857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353" name="Google Shape;353;p59"/>
          <p:cNvSpPr/>
          <p:nvPr/>
        </p:nvSpPr>
        <p:spPr>
          <a:xfrm>
            <a:off x="4532700" y="0"/>
            <a:ext cx="290400" cy="51435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54" name="Google Shape;354;p59"/>
          <p:cNvSpPr txBox="1"/>
          <p:nvPr/>
        </p:nvSpPr>
        <p:spPr>
          <a:xfrm>
            <a:off x="4893100" y="723375"/>
            <a:ext cx="3473100" cy="36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PROJECT</a:t>
            </a:r>
            <a:endParaRPr sz="1600" b="1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Self-serve data delivery for staff and citizens</a:t>
            </a:r>
            <a:endParaRPr sz="16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SOLUTION</a:t>
            </a:r>
            <a:endParaRPr sz="1600" b="1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Integrated data from silos by designing automated workflows</a:t>
            </a:r>
            <a:endParaRPr sz="16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RESULTS</a:t>
            </a:r>
            <a:endParaRPr sz="1600" b="1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412751" lvl="0" indent="-285750" algn="l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600"/>
              <a:buFont typeface="Wingdings" pitchFamily="2" charset="2"/>
              <a:buChar char="§"/>
            </a:pPr>
            <a:r>
              <a:rPr lang="en" sz="16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A lightweight, mobile-friendly interactive map gallery.</a:t>
            </a:r>
            <a:endParaRPr sz="16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412751" lvl="0" indent="-285750" algn="l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600"/>
              <a:buFont typeface="Wingdings" pitchFamily="2" charset="2"/>
              <a:buChar char="§"/>
            </a:pPr>
            <a:r>
              <a:rPr lang="en" sz="16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Workflows are easily updated to meet changing requirements.</a:t>
            </a:r>
            <a:endParaRPr sz="16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412751" lvl="0" indent="-285750" algn="l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600"/>
              <a:buFont typeface="Wingdings" pitchFamily="2" charset="2"/>
              <a:buChar char="§"/>
            </a:pPr>
            <a:r>
              <a:rPr lang="en" sz="16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Back-end updates go unnoticed by end users of the data.</a:t>
            </a:r>
            <a:endParaRPr sz="16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333333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355" name="Google Shape;355;p59">
            <a:hlinkClick r:id="rId6"/>
          </p:cNvPr>
          <p:cNvSpPr txBox="1"/>
          <p:nvPr/>
        </p:nvSpPr>
        <p:spPr>
          <a:xfrm>
            <a:off x="660100" y="733750"/>
            <a:ext cx="3506400" cy="111005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34300" tIns="17150" rIns="34300" bIns="171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b="1" dirty="0">
                <a:solidFill>
                  <a:schemeClr val="bg1"/>
                </a:solidFill>
                <a:uFill>
                  <a:noFill/>
                </a:u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CITY OF </a:t>
            </a:r>
            <a:endParaRPr sz="3600" b="1" dirty="0">
              <a:solidFill>
                <a:schemeClr val="bg1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b="1" dirty="0">
                <a:solidFill>
                  <a:schemeClr val="bg1"/>
                </a:solidFill>
                <a:uFill>
                  <a:noFill/>
                </a:u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SAN JOSE</a:t>
            </a:r>
            <a:endParaRPr sz="3600" b="1" dirty="0">
              <a:solidFill>
                <a:schemeClr val="bg1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</p:txBody>
      </p:sp>
      <p:pic>
        <p:nvPicPr>
          <p:cNvPr id="13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33727892-F283-4B83-9D6F-A27FDB79CD5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84863" y="4434114"/>
            <a:ext cx="2059137" cy="713191"/>
          </a:xfrm>
          <a:prstGeom prst="rect">
            <a:avLst/>
          </a:prstGeom>
        </p:spPr>
      </p:pic>
      <p:pic>
        <p:nvPicPr>
          <p:cNvPr id="14" name="Google Shape;303;p55">
            <a:extLst>
              <a:ext uri="{FF2B5EF4-FFF2-40B4-BE49-F238E27FC236}">
                <a16:creationId xmlns:a16="http://schemas.microsoft.com/office/drawing/2014/main" id="{C335B0DD-EF38-496D-BD52-B93EA3592FC2}"/>
              </a:ext>
            </a:extLst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696425" y="4502050"/>
            <a:ext cx="707825" cy="5379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28506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1" name="Google Shape;361;p60"/>
          <p:cNvPicPr preferRelativeResize="0"/>
          <p:nvPr/>
        </p:nvPicPr>
        <p:blipFill rotWithShape="1">
          <a:blip r:embed="rId3">
            <a:alphaModFix/>
          </a:blip>
          <a:srcRect l="53576" r="19634"/>
          <a:stretch/>
        </p:blipFill>
        <p:spPr>
          <a:xfrm>
            <a:off x="0" y="0"/>
            <a:ext cx="2449526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62" name="Google Shape;362;p60"/>
          <p:cNvSpPr/>
          <p:nvPr/>
        </p:nvSpPr>
        <p:spPr>
          <a:xfrm>
            <a:off x="0" y="0"/>
            <a:ext cx="2449500" cy="4977600"/>
          </a:xfrm>
          <a:prstGeom prst="rect">
            <a:avLst/>
          </a:prstGeom>
          <a:solidFill>
            <a:srgbClr val="050505">
              <a:alpha val="66850"/>
            </a:srgbClr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63" name="Google Shape;363;p60"/>
          <p:cNvSpPr txBox="1">
            <a:spLocks noGrp="1"/>
          </p:cNvSpPr>
          <p:nvPr>
            <p:ph type="title"/>
          </p:nvPr>
        </p:nvSpPr>
        <p:spPr>
          <a:xfrm>
            <a:off x="239725" y="1705675"/>
            <a:ext cx="2209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RESOURCES</a:t>
            </a:r>
            <a:endParaRPr sz="24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64" name="Google Shape;364;p60"/>
          <p:cNvSpPr txBox="1">
            <a:spLocks noGrp="1"/>
          </p:cNvSpPr>
          <p:nvPr>
            <p:ph type="body" idx="1"/>
          </p:nvPr>
        </p:nvSpPr>
        <p:spPr>
          <a:xfrm>
            <a:off x="2917625" y="360650"/>
            <a:ext cx="5914500" cy="437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Open Data</a:t>
            </a:r>
            <a:endParaRPr sz="3200" dirty="0">
              <a:solidFill>
                <a:schemeClr val="bg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R="0" lvl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800"/>
              <a:buFont typeface="Wingdings" pitchFamily="2" charset="2"/>
              <a:buChar char="§"/>
            </a:pPr>
            <a:r>
              <a:rPr lang="en" sz="20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eBook: </a:t>
            </a:r>
            <a:r>
              <a:rPr lang="en" sz="2000" u="sng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4" tooltip="Beginners Guide to Open Data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Beginner’s Guide to Open Data</a:t>
            </a:r>
            <a:endParaRPr sz="2000" u="sng" dirty="0">
              <a:solidFill>
                <a:schemeClr val="bg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R="0" lvl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Wingdings" pitchFamily="2" charset="2"/>
              <a:buChar char="§"/>
            </a:pPr>
            <a:r>
              <a:rPr lang="en" sz="20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Blog post: </a:t>
            </a:r>
            <a:r>
              <a:rPr lang="en" sz="2000" u="sng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Guide to Open Data</a:t>
            </a:r>
            <a:endParaRPr sz="2000" u="sng" dirty="0">
              <a:solidFill>
                <a:schemeClr val="bg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R="0" lvl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Wingdings" pitchFamily="2" charset="2"/>
              <a:buChar char="§"/>
            </a:pPr>
            <a:r>
              <a:rPr lang="en" sz="20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Webinar: </a:t>
            </a:r>
            <a:r>
              <a:rPr lang="en" sz="2000" u="sng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Open Data Portals: </a:t>
            </a:r>
            <a:br>
              <a:rPr lang="en" sz="2000" u="sng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</a:br>
            <a:r>
              <a:rPr lang="en" sz="2000" u="sng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9 Solutions and How They Compare</a:t>
            </a:r>
            <a:endParaRPr sz="2000" u="sng" dirty="0">
              <a:solidFill>
                <a:schemeClr val="bg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R="0" lvl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Wingdings" pitchFamily="2" charset="2"/>
              <a:buChar char="§"/>
            </a:pPr>
            <a:r>
              <a:rPr lang="en" sz="20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Video: </a:t>
            </a:r>
            <a:r>
              <a:rPr lang="en" sz="2000" u="sng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City of Surrey’s Open Data Portal</a:t>
            </a:r>
            <a:endParaRPr u="sng" dirty="0">
              <a:solidFill>
                <a:schemeClr val="bg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65" name="Google Shape;365;p60"/>
          <p:cNvSpPr/>
          <p:nvPr/>
        </p:nvSpPr>
        <p:spPr>
          <a:xfrm rot="-5400000">
            <a:off x="4484550" y="509763"/>
            <a:ext cx="165300" cy="91344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cxnSp>
        <p:nvCxnSpPr>
          <p:cNvPr id="366" name="Google Shape;366;p60"/>
          <p:cNvCxnSpPr/>
          <p:nvPr/>
        </p:nvCxnSpPr>
        <p:spPr>
          <a:xfrm>
            <a:off x="410575" y="2344075"/>
            <a:ext cx="834600" cy="0"/>
          </a:xfrm>
          <a:prstGeom prst="straightConnector1">
            <a:avLst/>
          </a:prstGeom>
          <a:noFill/>
          <a:ln w="76200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8" name="Picture 7" descr="A picture containing drawing&#10;&#10;Description automatically generated">
            <a:extLst>
              <a:ext uri="{FF2B5EF4-FFF2-40B4-BE49-F238E27FC236}">
                <a16:creationId xmlns:a16="http://schemas.microsoft.com/office/drawing/2014/main" id="{50202CCC-6BA2-AE46-B9B2-AAC969A15C9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99203" y="4064503"/>
            <a:ext cx="2482320" cy="859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3653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64"/>
          <p:cNvSpPr txBox="1">
            <a:spLocks noGrp="1"/>
          </p:cNvSpPr>
          <p:nvPr>
            <p:ph type="title"/>
          </p:nvPr>
        </p:nvSpPr>
        <p:spPr>
          <a:xfrm>
            <a:off x="311700" y="2512800"/>
            <a:ext cx="45459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Open Data Portal</a:t>
            </a:r>
            <a:endParaRPr dirty="0"/>
          </a:p>
        </p:txBody>
      </p:sp>
      <p:pic>
        <p:nvPicPr>
          <p:cNvPr id="407" name="Google Shape;407;p6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90796" y="4285350"/>
            <a:ext cx="1128157" cy="857400"/>
          </a:xfrm>
          <a:prstGeom prst="rect">
            <a:avLst/>
          </a:prstGeom>
          <a:noFill/>
          <a:ln>
            <a:noFill/>
          </a:ln>
        </p:spPr>
      </p:pic>
      <p:sp>
        <p:nvSpPr>
          <p:cNvPr id="408" name="Google Shape;408;p64"/>
          <p:cNvSpPr/>
          <p:nvPr/>
        </p:nvSpPr>
        <p:spPr>
          <a:xfrm>
            <a:off x="-22600" y="750"/>
            <a:ext cx="4545900" cy="51435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09" name="Google Shape;409;p64"/>
          <p:cNvSpPr/>
          <p:nvPr/>
        </p:nvSpPr>
        <p:spPr>
          <a:xfrm>
            <a:off x="4353800" y="750"/>
            <a:ext cx="169500" cy="51435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10" name="Google Shape;410;p64"/>
          <p:cNvSpPr txBox="1">
            <a:spLocks noGrp="1"/>
          </p:cNvSpPr>
          <p:nvPr>
            <p:ph type="title"/>
          </p:nvPr>
        </p:nvSpPr>
        <p:spPr>
          <a:xfrm>
            <a:off x="320648" y="335375"/>
            <a:ext cx="3957600" cy="120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dirty="0">
                <a:solidFill>
                  <a:srgbClr val="33333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Digital Plan Submissions</a:t>
            </a:r>
            <a:endParaRPr sz="3200" dirty="0">
              <a:solidFill>
                <a:schemeClr val="dk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11" name="Google Shape;411;p64"/>
          <p:cNvSpPr txBox="1"/>
          <p:nvPr/>
        </p:nvSpPr>
        <p:spPr>
          <a:xfrm>
            <a:off x="220875" y="1760650"/>
            <a:ext cx="3957600" cy="29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800"/>
              <a:buFont typeface="Wingdings" pitchFamily="2" charset="2"/>
              <a:buChar char="§"/>
            </a:pPr>
            <a:r>
              <a:rPr lang="en" sz="18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Self-serve data upload, validation and loading</a:t>
            </a:r>
            <a:endParaRPr sz="18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800"/>
              <a:buFont typeface="Wingdings" pitchFamily="2" charset="2"/>
              <a:buChar char="§"/>
            </a:pPr>
            <a:r>
              <a:rPr lang="en" sz="18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Detailed pass/fail reports to submitters</a:t>
            </a:r>
            <a:endParaRPr sz="18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800"/>
              <a:buFont typeface="Wingdings" pitchFamily="2" charset="2"/>
              <a:buChar char="§"/>
            </a:pPr>
            <a:r>
              <a:rPr lang="en" sz="18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Dramatically reduce city staff’s efforts</a:t>
            </a:r>
            <a:endParaRPr sz="18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</p:txBody>
      </p:sp>
      <p:pic>
        <p:nvPicPr>
          <p:cNvPr id="8" name="Picture 7" descr="A picture containing drawing&#10;&#10;Description automatically generated">
            <a:extLst>
              <a:ext uri="{FF2B5EF4-FFF2-40B4-BE49-F238E27FC236}">
                <a16:creationId xmlns:a16="http://schemas.microsoft.com/office/drawing/2014/main" id="{62FD03AE-9B15-4201-83E7-D4717DB8E5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04" y="4222604"/>
            <a:ext cx="2482320" cy="859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6271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65"/>
          <p:cNvSpPr/>
          <p:nvPr/>
        </p:nvSpPr>
        <p:spPr>
          <a:xfrm>
            <a:off x="0" y="0"/>
            <a:ext cx="4608900" cy="51435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txBody>
          <a:bodyPr spcFirstLastPara="1" wrap="square" lIns="34300" tIns="17150" rIns="34300" bIns="171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rgbClr val="FFFFF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id="417" name="Google Shape;417;p65"/>
          <p:cNvPicPr preferRelativeResize="0"/>
          <p:nvPr/>
        </p:nvPicPr>
        <p:blipFill rotWithShape="1">
          <a:blip r:embed="rId3">
            <a:alphaModFix amt="16000"/>
          </a:blip>
          <a:srcRect l="49596" t="15297"/>
          <a:stretch/>
        </p:blipFill>
        <p:spPr>
          <a:xfrm>
            <a:off x="0" y="-9000"/>
            <a:ext cx="460890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18" name="Google Shape;418;p65"/>
          <p:cNvSpPr txBox="1"/>
          <p:nvPr/>
        </p:nvSpPr>
        <p:spPr>
          <a:xfrm>
            <a:off x="632863" y="411599"/>
            <a:ext cx="3343200" cy="333047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34300" tIns="17150" rIns="34300" bIns="171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rgbClr val="FF952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CUSTOMER STORY</a:t>
            </a:r>
            <a:endParaRPr sz="1800" dirty="0">
              <a:solidFill>
                <a:srgbClr val="FF952F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</p:txBody>
      </p:sp>
      <p:sp>
        <p:nvSpPr>
          <p:cNvPr id="419" name="Google Shape;419;p65"/>
          <p:cNvSpPr txBox="1"/>
          <p:nvPr/>
        </p:nvSpPr>
        <p:spPr>
          <a:xfrm>
            <a:off x="617950" y="2132949"/>
            <a:ext cx="2881800" cy="19261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i="1" dirty="0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“</a:t>
            </a:r>
            <a:r>
              <a:rPr lang="en" i="1" dirty="0">
                <a:solidFill>
                  <a:srgbClr val="FFFFF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We chose FME for this project because the interface is easy to use and allows us to provide an adaptable solution to enhance interaction with the City’s partners.” </a:t>
            </a:r>
            <a:br>
              <a:rPr lang="en" i="1" dirty="0">
                <a:solidFill>
                  <a:srgbClr val="FFFFF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</a:br>
            <a:br>
              <a:rPr lang="en" dirty="0">
                <a:solidFill>
                  <a:srgbClr val="FFFFF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</a:br>
            <a:r>
              <a:rPr lang="en" dirty="0">
                <a:solidFill>
                  <a:srgbClr val="FFFFF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– Erika Provost, City of Henderson</a:t>
            </a:r>
            <a:endParaRPr dirty="0">
              <a:solidFill>
                <a:srgbClr val="FFFFFF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</p:txBody>
      </p:sp>
      <p:sp>
        <p:nvSpPr>
          <p:cNvPr id="420" name="Google Shape;420;p65"/>
          <p:cNvSpPr/>
          <p:nvPr/>
        </p:nvSpPr>
        <p:spPr>
          <a:xfrm>
            <a:off x="4532700" y="0"/>
            <a:ext cx="290400" cy="51435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21" name="Google Shape;421;p65"/>
          <p:cNvSpPr txBox="1"/>
          <p:nvPr/>
        </p:nvSpPr>
        <p:spPr>
          <a:xfrm>
            <a:off x="5080000" y="665887"/>
            <a:ext cx="3700200" cy="408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PROJECT</a:t>
            </a:r>
            <a:endParaRPr sz="1600" b="1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Digital Plan Submission Project</a:t>
            </a:r>
            <a:br>
              <a:rPr lang="en" sz="16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</a:br>
            <a:endParaRPr b="1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SOLUTION</a:t>
            </a:r>
            <a:endParaRPr sz="1600" b="1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FME provides self-serve CAD data upload, validation, and integration into GIS</a:t>
            </a:r>
            <a:endParaRPr sz="16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RESULTS</a:t>
            </a:r>
            <a:endParaRPr sz="16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412751" lvl="0" indent="-285750" algn="l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600"/>
              <a:buFont typeface="Wingdings" pitchFamily="2" charset="2"/>
              <a:buChar char="§"/>
            </a:pPr>
            <a:r>
              <a:rPr lang="en" sz="16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Reduced data integration time by 75%</a:t>
            </a:r>
            <a:endParaRPr sz="16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412751" lvl="0" indent="-285750" algn="l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600"/>
              <a:buFont typeface="Wingdings" pitchFamily="2" charset="2"/>
              <a:buChar char="§"/>
            </a:pPr>
            <a:r>
              <a:rPr lang="en" sz="16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Eliminated the risk of manual error.</a:t>
            </a:r>
            <a:endParaRPr sz="16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412751" lvl="0" indent="-285750" algn="l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600"/>
              <a:buFont typeface="Wingdings" pitchFamily="2" charset="2"/>
              <a:buChar char="§"/>
            </a:pPr>
            <a:r>
              <a:rPr lang="en" sz="16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Removed duplicate work</a:t>
            </a:r>
            <a:endParaRPr sz="16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412751" lvl="0" indent="-285750" algn="l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600"/>
              <a:buFont typeface="Wingdings" pitchFamily="2" charset="2"/>
              <a:buChar char="§"/>
            </a:pPr>
            <a:r>
              <a:rPr lang="en" sz="16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Faster processing of submissions</a:t>
            </a:r>
            <a:endParaRPr sz="16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412751" lvl="0" indent="-285750" algn="l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600"/>
              <a:buFont typeface="Wingdings" pitchFamily="2" charset="2"/>
              <a:buChar char="§"/>
            </a:pPr>
            <a:r>
              <a:rPr lang="en" sz="16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Ensured CAD data validation</a:t>
            </a:r>
            <a:endParaRPr sz="16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</p:txBody>
      </p:sp>
      <p:sp>
        <p:nvSpPr>
          <p:cNvPr id="422" name="Google Shape;422;p65"/>
          <p:cNvSpPr txBox="1"/>
          <p:nvPr/>
        </p:nvSpPr>
        <p:spPr>
          <a:xfrm>
            <a:off x="617950" y="862402"/>
            <a:ext cx="3506400" cy="1152791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34300" tIns="17150" rIns="34300" bIns="171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 b="1" dirty="0">
                <a:solidFill>
                  <a:srgbClr val="FFFFF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CITY OF</a:t>
            </a:r>
            <a:br>
              <a:rPr lang="en" sz="3400" b="1" dirty="0">
                <a:solidFill>
                  <a:srgbClr val="FFFFF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</a:br>
            <a:r>
              <a:rPr lang="en" sz="3400" b="1" dirty="0">
                <a:solidFill>
                  <a:srgbClr val="FFFFF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HENDERSON</a:t>
            </a:r>
            <a:endParaRPr sz="3600" b="1" dirty="0">
              <a:solidFill>
                <a:srgbClr val="FFFFFF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</p:txBody>
      </p:sp>
      <p:pic>
        <p:nvPicPr>
          <p:cNvPr id="423" name="Google Shape;423;p6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61363" y="4485012"/>
            <a:ext cx="707825" cy="537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4" name="Google Shape;424;p6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023075" y="75425"/>
            <a:ext cx="979150" cy="9791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25" name="Google Shape;425;p65"/>
          <p:cNvCxnSpPr/>
          <p:nvPr/>
        </p:nvCxnSpPr>
        <p:spPr>
          <a:xfrm>
            <a:off x="763650" y="4606050"/>
            <a:ext cx="834600" cy="0"/>
          </a:xfrm>
          <a:prstGeom prst="straightConnector1">
            <a:avLst/>
          </a:prstGeom>
          <a:noFill/>
          <a:ln w="76200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2" name="Picture 11" descr="A picture containing drawing&#10;&#10;Description automatically generated">
            <a:extLst>
              <a:ext uri="{FF2B5EF4-FFF2-40B4-BE49-F238E27FC236}">
                <a16:creationId xmlns:a16="http://schemas.microsoft.com/office/drawing/2014/main" id="{7E110F0F-6B68-46E2-B3D3-1086713497D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84863" y="4434114"/>
            <a:ext cx="2059137" cy="713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02174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p59"/>
          <p:cNvSpPr/>
          <p:nvPr/>
        </p:nvSpPr>
        <p:spPr>
          <a:xfrm>
            <a:off x="0" y="0"/>
            <a:ext cx="4608900" cy="51435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txBody>
          <a:bodyPr spcFirstLastPara="1" wrap="square" lIns="34300" tIns="17150" rIns="34300" bIns="17150" anchor="ctr" anchorCtr="0">
            <a:noAutofit/>
          </a:bodyPr>
          <a:lstStyle/>
          <a:p>
            <a:pPr algn="ctr"/>
            <a:endParaRPr dirty="0">
              <a:solidFill>
                <a:srgbClr val="FFFFF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id="519" name="Google Shape;519;p59"/>
          <p:cNvPicPr preferRelativeResize="0"/>
          <p:nvPr/>
        </p:nvPicPr>
        <p:blipFill rotWithShape="1">
          <a:blip r:embed="rId3">
            <a:alphaModFix amt="21000"/>
          </a:blip>
          <a:srcRect l="27571" t="5692" r="22022" b="9968"/>
          <a:stretch/>
        </p:blipFill>
        <p:spPr>
          <a:xfrm>
            <a:off x="26" y="0"/>
            <a:ext cx="4608899" cy="5143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23" name="Google Shape;523;p59"/>
          <p:cNvCxnSpPr/>
          <p:nvPr/>
        </p:nvCxnSpPr>
        <p:spPr>
          <a:xfrm>
            <a:off x="763650" y="4606050"/>
            <a:ext cx="834600" cy="0"/>
          </a:xfrm>
          <a:prstGeom prst="straightConnector1">
            <a:avLst/>
          </a:prstGeom>
          <a:noFill/>
          <a:ln w="76200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25" name="Google Shape;525;p59"/>
          <p:cNvSpPr/>
          <p:nvPr/>
        </p:nvSpPr>
        <p:spPr>
          <a:xfrm>
            <a:off x="4532700" y="0"/>
            <a:ext cx="290400" cy="51435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 dirty="0"/>
          </a:p>
        </p:txBody>
      </p:sp>
      <p:sp>
        <p:nvSpPr>
          <p:cNvPr id="526" name="Google Shape;526;p59"/>
          <p:cNvSpPr txBox="1"/>
          <p:nvPr/>
        </p:nvSpPr>
        <p:spPr>
          <a:xfrm>
            <a:off x="5047148" y="906645"/>
            <a:ext cx="3725916" cy="43517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" b="1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PROJECT</a:t>
            </a:r>
            <a:endParaRPr b="1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fontAlgn="base"/>
            <a:r>
              <a:rPr lang="en-NZ" dirty="0">
                <a:latin typeface="Calibri" panose="020F0502020204030204" pitchFamily="34" charset="0"/>
                <a:cs typeface="Calibri" panose="020F0502020204030204" pitchFamily="34" charset="0"/>
              </a:rPr>
              <a:t>How Wellington Water is using FME to deliver 12D Compatible As-Built</a:t>
            </a:r>
          </a:p>
          <a:p>
            <a:endParaRPr b="1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r>
              <a:rPr lang="en" b="1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SOLUTION</a:t>
            </a:r>
            <a:endParaRPr b="1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r>
              <a:rPr lang="en-NZ" dirty="0">
                <a:latin typeface="Calibri" panose="020F0502020204030204" pitchFamily="34" charset="0"/>
                <a:cs typeface="Calibri" panose="020F0502020204030204" pitchFamily="34" charset="0"/>
              </a:rPr>
              <a:t>To review Wellington Water’s Asset Management System (AMS), key shareholders (Councils) and internal customers to define the Asset Attributes used to Operate, Maintain, Model and Value those Assets.</a:t>
            </a:r>
          </a:p>
          <a:p>
            <a:endParaRPr b="1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r>
              <a:rPr lang="en" b="1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RESULTS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NZ" dirty="0">
                <a:latin typeface="Calibri" panose="020F0502020204030204" pitchFamily="34" charset="0"/>
                <a:cs typeface="Calibri" panose="020F0502020204030204" pitchFamily="34" charset="0"/>
              </a:rPr>
              <a:t>The creation of a ‘Wellington Water 12DModel XSD file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NZ" dirty="0">
                <a:latin typeface="Calibri" panose="020F0502020204030204" pitchFamily="34" charset="0"/>
                <a:cs typeface="Calibri" panose="020F0502020204030204" pitchFamily="34" charset="0"/>
              </a:rPr>
              <a:t>The current .XSD consists of 3 waters-schema with the opportunity to scale-up as required</a:t>
            </a:r>
            <a:endParaRPr b="1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</p:txBody>
      </p:sp>
      <p:sp>
        <p:nvSpPr>
          <p:cNvPr id="527" name="Google Shape;527;p59"/>
          <p:cNvSpPr txBox="1"/>
          <p:nvPr/>
        </p:nvSpPr>
        <p:spPr>
          <a:xfrm>
            <a:off x="594763" y="906645"/>
            <a:ext cx="3255628" cy="499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34300" tIns="17150" rIns="34300" bIns="17150" anchor="t" anchorCtr="0">
            <a:noAutofit/>
          </a:bodyPr>
          <a:lstStyle/>
          <a:p>
            <a:r>
              <a:rPr lang="en-US" sz="3200" b="1" dirty="0">
                <a:solidFill>
                  <a:schemeClr val="bg1"/>
                </a:solidFill>
                <a:uFill>
                  <a:noFill/>
                </a:u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WELLINGTON WATER</a:t>
            </a:r>
            <a:endParaRPr sz="3200" dirty="0">
              <a:solidFill>
                <a:schemeClr val="bg1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</p:txBody>
      </p:sp>
      <p:sp>
        <p:nvSpPr>
          <p:cNvPr id="12" name="Google Shape;521;p59">
            <a:extLst>
              <a:ext uri="{FF2B5EF4-FFF2-40B4-BE49-F238E27FC236}">
                <a16:creationId xmlns:a16="http://schemas.microsoft.com/office/drawing/2014/main" id="{EC63CF56-9C3A-024E-B1B5-BE59D6276398}"/>
              </a:ext>
            </a:extLst>
          </p:cNvPr>
          <p:cNvSpPr txBox="1"/>
          <p:nvPr/>
        </p:nvSpPr>
        <p:spPr>
          <a:xfrm>
            <a:off x="594763" y="2008793"/>
            <a:ext cx="3343200" cy="241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NZ" i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“A Vision in Action!” The moment when Locus and 12D presented the solution to a problem that I’ve been thinking out. These guys put together a great outcome with a solution that will save us many hours of data entry and validation”</a:t>
            </a:r>
            <a:br>
              <a:rPr lang="en" dirty="0">
                <a:solidFill>
                  <a:srgbClr val="FFFFF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</a:br>
            <a:r>
              <a:rPr lang="en" dirty="0">
                <a:solidFill>
                  <a:srgbClr val="FFFFF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	</a:t>
            </a:r>
            <a:br>
              <a:rPr lang="en" dirty="0">
                <a:solidFill>
                  <a:srgbClr val="FFFFF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</a:br>
            <a:r>
              <a:rPr lang="en" dirty="0">
                <a:solidFill>
                  <a:srgbClr val="FFFFF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- Steve Robson, Wellington Water</a:t>
            </a:r>
            <a:endParaRPr dirty="0">
              <a:solidFill>
                <a:srgbClr val="FFFFFF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</p:txBody>
      </p:sp>
      <p:pic>
        <p:nvPicPr>
          <p:cNvPr id="3" name="Picture 2" descr="A picture containing clock, drawing&#10;&#10;Description automatically generated">
            <a:extLst>
              <a:ext uri="{FF2B5EF4-FFF2-40B4-BE49-F238E27FC236}">
                <a16:creationId xmlns:a16="http://schemas.microsoft.com/office/drawing/2014/main" id="{33EC6722-A871-A44D-9901-1B6B35431E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98686" y="272357"/>
            <a:ext cx="2033558" cy="448393"/>
          </a:xfrm>
          <a:prstGeom prst="rect">
            <a:avLst/>
          </a:prstGeom>
        </p:spPr>
      </p:pic>
      <p:pic>
        <p:nvPicPr>
          <p:cNvPr id="14" name="Picture 13" descr="A picture containing drawing&#10;&#10;Description automatically generated">
            <a:extLst>
              <a:ext uri="{FF2B5EF4-FFF2-40B4-BE49-F238E27FC236}">
                <a16:creationId xmlns:a16="http://schemas.microsoft.com/office/drawing/2014/main" id="{1908F628-8C6E-4957-8F89-C392AC47A1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84863" y="4434114"/>
            <a:ext cx="2059137" cy="713191"/>
          </a:xfrm>
          <a:prstGeom prst="rect">
            <a:avLst/>
          </a:prstGeom>
        </p:spPr>
      </p:pic>
      <p:pic>
        <p:nvPicPr>
          <p:cNvPr id="15" name="Google Shape;548;p76">
            <a:extLst>
              <a:ext uri="{FF2B5EF4-FFF2-40B4-BE49-F238E27FC236}">
                <a16:creationId xmlns:a16="http://schemas.microsoft.com/office/drawing/2014/main" id="{B8CF0EDB-D9AC-4489-A0D7-82EE646D68FA}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424181" y="4349916"/>
            <a:ext cx="1027564" cy="737275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418;p65">
            <a:extLst>
              <a:ext uri="{FF2B5EF4-FFF2-40B4-BE49-F238E27FC236}">
                <a16:creationId xmlns:a16="http://schemas.microsoft.com/office/drawing/2014/main" id="{8B4B3C21-899B-5B46-AAC6-BDAFD486C3FA}"/>
              </a:ext>
            </a:extLst>
          </p:cNvPr>
          <p:cNvSpPr txBox="1"/>
          <p:nvPr/>
        </p:nvSpPr>
        <p:spPr>
          <a:xfrm>
            <a:off x="632863" y="411599"/>
            <a:ext cx="3343200" cy="333047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34300" tIns="17150" rIns="34300" bIns="171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rgbClr val="FF952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CUSTOMER STORY</a:t>
            </a:r>
            <a:endParaRPr sz="1800" dirty="0">
              <a:solidFill>
                <a:srgbClr val="FF952F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</p:txBody>
      </p:sp>
    </p:spTree>
    <p:extLst>
      <p:ext uri="{BB962C8B-B14F-4D97-AF65-F5344CB8AC3E}">
        <p14:creationId xmlns:p14="http://schemas.microsoft.com/office/powerpoint/2010/main" val="99085582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Google Shape;567;p78"/>
          <p:cNvSpPr txBox="1"/>
          <p:nvPr/>
        </p:nvSpPr>
        <p:spPr>
          <a:xfrm>
            <a:off x="1520778" y="383200"/>
            <a:ext cx="5826600" cy="72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LICENSING OPTIONS</a:t>
            </a:r>
            <a:endParaRPr sz="3000" b="1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</p:txBody>
      </p:sp>
      <p:sp>
        <p:nvSpPr>
          <p:cNvPr id="568" name="Google Shape;568;p78"/>
          <p:cNvSpPr/>
          <p:nvPr/>
        </p:nvSpPr>
        <p:spPr>
          <a:xfrm>
            <a:off x="204125" y="1263225"/>
            <a:ext cx="2835600" cy="2914800"/>
          </a:xfrm>
          <a:prstGeom prst="rect">
            <a:avLst/>
          </a:prstGeom>
          <a:solidFill>
            <a:srgbClr val="6E97C9"/>
          </a:solidFill>
          <a:ln w="9525" cap="flat" cmpd="sng">
            <a:solidFill>
              <a:srgbClr val="EFEFE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6E97C9"/>
              </a:solidFill>
            </a:endParaRPr>
          </a:p>
        </p:txBody>
      </p:sp>
      <p:sp>
        <p:nvSpPr>
          <p:cNvPr id="569" name="Google Shape;569;p78"/>
          <p:cNvSpPr/>
          <p:nvPr/>
        </p:nvSpPr>
        <p:spPr>
          <a:xfrm>
            <a:off x="240925" y="1833500"/>
            <a:ext cx="2762400" cy="2307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70" name="Google Shape;570;p78"/>
          <p:cNvSpPr txBox="1"/>
          <p:nvPr/>
        </p:nvSpPr>
        <p:spPr>
          <a:xfrm>
            <a:off x="406854" y="1270245"/>
            <a:ext cx="2372992" cy="3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dirty="0">
                <a:solidFill>
                  <a:srgbClr val="FFFFFF"/>
                </a:solidFill>
                <a:latin typeface="Calibri" panose="020F0502020204030204" pitchFamily="34" charset="0"/>
                <a:ea typeface="Source Sans Pro SemiBold"/>
                <a:cs typeface="Calibri" panose="020F0502020204030204" pitchFamily="34" charset="0"/>
                <a:sym typeface="Source Sans Pro SemiBold"/>
              </a:rPr>
              <a:t>Local Government Subscription</a:t>
            </a:r>
            <a:endParaRPr sz="1500" dirty="0">
              <a:solidFill>
                <a:srgbClr val="FFFFFF"/>
              </a:solidFill>
              <a:latin typeface="Calibri" panose="020F0502020204030204" pitchFamily="34" charset="0"/>
              <a:ea typeface="Source Sans Pro SemiBold"/>
              <a:cs typeface="Calibri" panose="020F0502020204030204" pitchFamily="34" charset="0"/>
              <a:sym typeface="Source Sans Pro SemiBold"/>
            </a:endParaRPr>
          </a:p>
        </p:txBody>
      </p:sp>
      <p:sp>
        <p:nvSpPr>
          <p:cNvPr id="571" name="Google Shape;571;p78"/>
          <p:cNvSpPr/>
          <p:nvPr/>
        </p:nvSpPr>
        <p:spPr>
          <a:xfrm>
            <a:off x="3180725" y="1263225"/>
            <a:ext cx="2835600" cy="2914800"/>
          </a:xfrm>
          <a:prstGeom prst="rect">
            <a:avLst/>
          </a:prstGeom>
          <a:solidFill>
            <a:srgbClr val="595959"/>
          </a:solidFill>
          <a:ln w="9525" cap="flat" cmpd="sng">
            <a:solidFill>
              <a:srgbClr val="EFEFE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6E97C9"/>
              </a:solidFill>
            </a:endParaRPr>
          </a:p>
        </p:txBody>
      </p:sp>
      <p:sp>
        <p:nvSpPr>
          <p:cNvPr id="572" name="Google Shape;572;p78"/>
          <p:cNvSpPr/>
          <p:nvPr/>
        </p:nvSpPr>
        <p:spPr>
          <a:xfrm>
            <a:off x="3212800" y="1833500"/>
            <a:ext cx="2762400" cy="2307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73" name="Google Shape;573;p78"/>
          <p:cNvSpPr txBox="1"/>
          <p:nvPr/>
        </p:nvSpPr>
        <p:spPr>
          <a:xfrm>
            <a:off x="3321137" y="1356375"/>
            <a:ext cx="2554800" cy="3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rgbClr val="FFFFFF"/>
                </a:solidFill>
                <a:latin typeface="Calibri" panose="020F0502020204030204" pitchFamily="34" charset="0"/>
                <a:ea typeface="Source Sans Pro SemiBold"/>
                <a:cs typeface="Calibri" panose="020F0502020204030204" pitchFamily="34" charset="0"/>
                <a:sym typeface="Source Sans Pro SemiBold"/>
              </a:rPr>
              <a:t>Individual Licenses</a:t>
            </a:r>
            <a:endParaRPr sz="1600" dirty="0">
              <a:solidFill>
                <a:srgbClr val="FFFFFF"/>
              </a:solidFill>
              <a:latin typeface="Calibri" panose="020F0502020204030204" pitchFamily="34" charset="0"/>
              <a:ea typeface="Source Sans Pro SemiBold"/>
              <a:cs typeface="Calibri" panose="020F0502020204030204" pitchFamily="34" charset="0"/>
              <a:sym typeface="Source Sans Pro SemiBold"/>
            </a:endParaRPr>
          </a:p>
        </p:txBody>
      </p:sp>
      <p:sp>
        <p:nvSpPr>
          <p:cNvPr id="574" name="Google Shape;574;p78"/>
          <p:cNvSpPr/>
          <p:nvPr/>
        </p:nvSpPr>
        <p:spPr>
          <a:xfrm>
            <a:off x="6152600" y="1263225"/>
            <a:ext cx="2835600" cy="2914800"/>
          </a:xfrm>
          <a:prstGeom prst="rect">
            <a:avLst/>
          </a:prstGeom>
          <a:solidFill>
            <a:srgbClr val="FF952F"/>
          </a:solidFill>
          <a:ln w="9525" cap="flat" cmpd="sng">
            <a:solidFill>
              <a:srgbClr val="EFEFE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6E97C9"/>
              </a:solidFill>
            </a:endParaRPr>
          </a:p>
        </p:txBody>
      </p:sp>
      <p:sp>
        <p:nvSpPr>
          <p:cNvPr id="575" name="Google Shape;575;p78"/>
          <p:cNvSpPr/>
          <p:nvPr/>
        </p:nvSpPr>
        <p:spPr>
          <a:xfrm>
            <a:off x="6184675" y="1833500"/>
            <a:ext cx="2762400" cy="2307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76" name="Google Shape;576;p78"/>
          <p:cNvSpPr txBox="1"/>
          <p:nvPr/>
        </p:nvSpPr>
        <p:spPr>
          <a:xfrm>
            <a:off x="6248163" y="1356375"/>
            <a:ext cx="2644500" cy="3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rgbClr val="FFFFFF"/>
                </a:solidFill>
                <a:latin typeface="Calibri" panose="020F0502020204030204" pitchFamily="34" charset="0"/>
                <a:ea typeface="Source Sans Pro SemiBold"/>
                <a:cs typeface="Calibri" panose="020F0502020204030204" pitchFamily="34" charset="0"/>
                <a:sym typeface="Source Sans Pro SemiBold"/>
              </a:rPr>
              <a:t>Cloud Deployment</a:t>
            </a:r>
            <a:endParaRPr sz="1600" dirty="0">
              <a:solidFill>
                <a:srgbClr val="FFFFFF"/>
              </a:solidFill>
              <a:latin typeface="Calibri" panose="020F0502020204030204" pitchFamily="34" charset="0"/>
              <a:ea typeface="Source Sans Pro SemiBold"/>
              <a:cs typeface="Calibri" panose="020F0502020204030204" pitchFamily="34" charset="0"/>
              <a:sym typeface="Source Sans Pro SemiBold"/>
            </a:endParaRPr>
          </a:p>
        </p:txBody>
      </p:sp>
      <p:sp>
        <p:nvSpPr>
          <p:cNvPr id="577" name="Google Shape;577;p78"/>
          <p:cNvSpPr/>
          <p:nvPr/>
        </p:nvSpPr>
        <p:spPr>
          <a:xfrm>
            <a:off x="4768988" y="1923575"/>
            <a:ext cx="319200" cy="4143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78" name="Google Shape;578;p78"/>
          <p:cNvSpPr txBox="1"/>
          <p:nvPr/>
        </p:nvSpPr>
        <p:spPr>
          <a:xfrm>
            <a:off x="142250" y="2956250"/>
            <a:ext cx="2902200" cy="11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7975" algn="l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250"/>
              <a:buFont typeface="Wingdings" pitchFamily="2" charset="2"/>
              <a:buChar char="§"/>
            </a:pPr>
            <a:r>
              <a:rPr lang="en" sz="1250" dirty="0">
                <a:solidFill>
                  <a:srgbClr val="333333"/>
                </a:solidFill>
                <a:highlight>
                  <a:srgbClr val="FEFEFE"/>
                </a:highlight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Population based </a:t>
            </a:r>
            <a:br>
              <a:rPr lang="en" sz="1250" dirty="0">
                <a:solidFill>
                  <a:srgbClr val="333333"/>
                </a:solidFill>
                <a:highlight>
                  <a:srgbClr val="FEFEFE"/>
                </a:highlight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</a:br>
            <a:r>
              <a:rPr lang="en" sz="1250" dirty="0">
                <a:solidFill>
                  <a:srgbClr val="333333"/>
                </a:solidFill>
                <a:highlight>
                  <a:srgbClr val="FEFEFE"/>
                </a:highlight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subscription pricing </a:t>
            </a:r>
            <a:endParaRPr sz="1250" dirty="0">
              <a:solidFill>
                <a:srgbClr val="333333"/>
              </a:solidFill>
              <a:highlight>
                <a:srgbClr val="FEFEFE"/>
              </a:highlight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628650" lvl="0" indent="-171450" algn="l" rtl="0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</a:pPr>
            <a:endParaRPr sz="200" dirty="0">
              <a:solidFill>
                <a:srgbClr val="333333"/>
              </a:solidFill>
              <a:highlight>
                <a:srgbClr val="FEFEFE"/>
              </a:highlight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457200" lvl="0" indent="-307975" algn="l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250"/>
              <a:buFont typeface="Wingdings" pitchFamily="2" charset="2"/>
              <a:buChar char="§"/>
            </a:pPr>
            <a:r>
              <a:rPr lang="en" sz="1250" dirty="0">
                <a:solidFill>
                  <a:srgbClr val="333333"/>
                </a:solidFill>
                <a:highlight>
                  <a:srgbClr val="FEFEFE"/>
                </a:highlight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Access to unlimited </a:t>
            </a:r>
            <a:endParaRPr sz="1250" dirty="0">
              <a:solidFill>
                <a:srgbClr val="333333"/>
              </a:solidFill>
              <a:highlight>
                <a:srgbClr val="FEFEFE"/>
              </a:highlight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742950" lvl="0" indent="-285750" algn="l" rtl="0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</a:pPr>
            <a:r>
              <a:rPr lang="en" sz="1250" dirty="0">
                <a:solidFill>
                  <a:srgbClr val="333333"/>
                </a:solidFill>
                <a:highlight>
                  <a:srgbClr val="FEFEFE"/>
                </a:highlight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FME Desktop &amp; FME Server licenses</a:t>
            </a:r>
            <a:endParaRPr sz="125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</p:txBody>
      </p:sp>
      <p:sp>
        <p:nvSpPr>
          <p:cNvPr id="579" name="Google Shape;579;p78"/>
          <p:cNvSpPr/>
          <p:nvPr/>
        </p:nvSpPr>
        <p:spPr>
          <a:xfrm>
            <a:off x="0" y="4577000"/>
            <a:ext cx="9153600" cy="6114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581" name="Google Shape;581;p7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98825" y="2040687"/>
            <a:ext cx="846600" cy="846600"/>
          </a:xfrm>
          <a:prstGeom prst="rect">
            <a:avLst/>
          </a:prstGeom>
          <a:noFill/>
          <a:ln>
            <a:noFill/>
          </a:ln>
        </p:spPr>
      </p:pic>
      <p:sp>
        <p:nvSpPr>
          <p:cNvPr id="582" name="Google Shape;582;p78"/>
          <p:cNvSpPr txBox="1"/>
          <p:nvPr/>
        </p:nvSpPr>
        <p:spPr>
          <a:xfrm>
            <a:off x="3080850" y="2937675"/>
            <a:ext cx="2902200" cy="10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88950" lvl="0" indent="-285750" algn="l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300"/>
              <a:buFont typeface="Wingdings" pitchFamily="2" charset="2"/>
              <a:buChar char="§"/>
            </a:pPr>
            <a:r>
              <a:rPr lang="en" sz="13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Perpetual licenses </a:t>
            </a:r>
            <a:br>
              <a:rPr lang="en" sz="13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</a:br>
            <a:r>
              <a:rPr lang="en" sz="13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+ Annual Maintenance</a:t>
            </a:r>
            <a:br>
              <a:rPr lang="en" sz="13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</a:br>
            <a:endParaRPr sz="3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488950" lvl="0" indent="-285750" algn="l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300"/>
              <a:buFont typeface="Wingdings" pitchFamily="2" charset="2"/>
              <a:buChar char="§"/>
            </a:pPr>
            <a:r>
              <a:rPr lang="en" sz="13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Designed for </a:t>
            </a:r>
            <a:br>
              <a:rPr lang="en" sz="13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</a:br>
            <a:r>
              <a:rPr lang="en" sz="13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smaller deployments</a:t>
            </a:r>
            <a:br>
              <a:rPr lang="en" sz="1500" dirty="0">
                <a:solidFill>
                  <a:srgbClr val="333333"/>
                </a:solidFill>
                <a:latin typeface="Source Sans Pro"/>
                <a:ea typeface="Source Sans Pro"/>
                <a:cs typeface="Source Sans Pro"/>
                <a:sym typeface="Source Sans Pro"/>
              </a:rPr>
            </a:br>
            <a:endParaRPr sz="1500" dirty="0"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583" name="Google Shape;583;p78"/>
          <p:cNvSpPr txBox="1"/>
          <p:nvPr/>
        </p:nvSpPr>
        <p:spPr>
          <a:xfrm>
            <a:off x="6019450" y="3010850"/>
            <a:ext cx="2927700" cy="11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88950" lvl="0" indent="-285750" algn="l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300"/>
              <a:buFont typeface="Wingdings" pitchFamily="2" charset="2"/>
              <a:buChar char="§"/>
            </a:pPr>
            <a:r>
              <a:rPr lang="en" sz="13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Unlock enterprise automation without the hassle of hardware</a:t>
            </a:r>
            <a:br>
              <a:rPr lang="en" sz="13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</a:br>
            <a:endParaRPr sz="3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488950" lvl="0" indent="-285750" algn="l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300"/>
              <a:buFont typeface="Wingdings" pitchFamily="2" charset="2"/>
              <a:buChar char="§"/>
            </a:pPr>
            <a:r>
              <a:rPr lang="en" sz="13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Flexible pricing options including PAYG &amp; annual subscription  </a:t>
            </a:r>
            <a:endParaRPr sz="1500" dirty="0"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</p:txBody>
      </p:sp>
      <p:pic>
        <p:nvPicPr>
          <p:cNvPr id="584" name="Google Shape;584;p7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01600" y="2004250"/>
            <a:ext cx="937575" cy="937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85" name="Google Shape;585;p7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101350" y="2004250"/>
            <a:ext cx="937575" cy="937575"/>
          </a:xfrm>
          <a:prstGeom prst="rect">
            <a:avLst/>
          </a:prstGeom>
          <a:noFill/>
          <a:ln>
            <a:noFill/>
          </a:ln>
        </p:spPr>
      </p:pic>
      <p:sp>
        <p:nvSpPr>
          <p:cNvPr id="586" name="Google Shape;586;p78"/>
          <p:cNvSpPr/>
          <p:nvPr/>
        </p:nvSpPr>
        <p:spPr>
          <a:xfrm>
            <a:off x="4754162" y="2004250"/>
            <a:ext cx="423600" cy="4143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22" name="Google Shape;548;p76">
            <a:extLst>
              <a:ext uri="{FF2B5EF4-FFF2-40B4-BE49-F238E27FC236}">
                <a16:creationId xmlns:a16="http://schemas.microsoft.com/office/drawing/2014/main" id="{82498977-1761-41B4-9DAA-380496EF0351}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42250" y="106750"/>
            <a:ext cx="1128157" cy="85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Picture 22" descr="A picture containing drawing&#10;&#10;Description automatically generated">
            <a:extLst>
              <a:ext uri="{FF2B5EF4-FFF2-40B4-BE49-F238E27FC236}">
                <a16:creationId xmlns:a16="http://schemas.microsoft.com/office/drawing/2014/main" id="{EF514373-F94C-4F63-9BF1-8D70FB448F9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86634" y="72247"/>
            <a:ext cx="2475500" cy="8574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52"/>
          <p:cNvSpPr/>
          <p:nvPr/>
        </p:nvSpPr>
        <p:spPr>
          <a:xfrm>
            <a:off x="0" y="0"/>
            <a:ext cx="3431700" cy="5143500"/>
          </a:xfrm>
          <a:prstGeom prst="rect">
            <a:avLst/>
          </a:prstGeom>
          <a:solidFill>
            <a:srgbClr val="1D1D1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263" name="Google Shape;263;p52"/>
          <p:cNvPicPr preferRelativeResize="0"/>
          <p:nvPr/>
        </p:nvPicPr>
        <p:blipFill rotWithShape="1">
          <a:blip r:embed="rId3">
            <a:alphaModFix amt="17000"/>
          </a:blip>
          <a:srcRect l="56423"/>
          <a:stretch/>
        </p:blipFill>
        <p:spPr>
          <a:xfrm>
            <a:off x="4220" y="13150"/>
            <a:ext cx="3431698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64" name="Google Shape;264;p52"/>
          <p:cNvSpPr txBox="1"/>
          <p:nvPr/>
        </p:nvSpPr>
        <p:spPr>
          <a:xfrm>
            <a:off x="204800" y="1163250"/>
            <a:ext cx="2841900" cy="8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dirty="0">
                <a:solidFill>
                  <a:srgbClr val="FFFFF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Enterprise </a:t>
            </a:r>
            <a:br>
              <a:rPr lang="en" sz="3200" dirty="0">
                <a:solidFill>
                  <a:srgbClr val="FFFFF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</a:br>
            <a:r>
              <a:rPr lang="en" sz="3200" dirty="0">
                <a:solidFill>
                  <a:srgbClr val="FFFFF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Use Cases</a:t>
            </a:r>
            <a:endParaRPr sz="3200" dirty="0">
              <a:solidFill>
                <a:srgbClr val="FFFFFF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</p:txBody>
      </p:sp>
      <p:sp>
        <p:nvSpPr>
          <p:cNvPr id="265" name="Google Shape;265;p52"/>
          <p:cNvSpPr txBox="1"/>
          <p:nvPr/>
        </p:nvSpPr>
        <p:spPr>
          <a:xfrm>
            <a:off x="299125" y="2974750"/>
            <a:ext cx="2914200" cy="199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dirty="0">
                <a:solidFill>
                  <a:srgbClr val="FFFFF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Opportunities that cross multiple departments to solve key business problems for government agencies</a:t>
            </a:r>
            <a:endParaRPr dirty="0">
              <a:solidFill>
                <a:srgbClr val="FFFFFF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dirty="0">
              <a:solidFill>
                <a:srgbClr val="FFFFFF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FFFFF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Solutions that are repeatable and backed by customer success</a:t>
            </a:r>
            <a:endParaRPr dirty="0">
              <a:solidFill>
                <a:srgbClr val="FFFFFF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</p:txBody>
      </p:sp>
      <p:sp>
        <p:nvSpPr>
          <p:cNvPr id="266" name="Google Shape;266;p52"/>
          <p:cNvSpPr/>
          <p:nvPr/>
        </p:nvSpPr>
        <p:spPr>
          <a:xfrm>
            <a:off x="3397725" y="0"/>
            <a:ext cx="169500" cy="51435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cxnSp>
        <p:nvCxnSpPr>
          <p:cNvPr id="267" name="Google Shape;267;p52"/>
          <p:cNvCxnSpPr/>
          <p:nvPr/>
        </p:nvCxnSpPr>
        <p:spPr>
          <a:xfrm>
            <a:off x="422325" y="2823100"/>
            <a:ext cx="834600" cy="0"/>
          </a:xfrm>
          <a:prstGeom prst="straightConnector1">
            <a:avLst/>
          </a:prstGeom>
          <a:noFill/>
          <a:ln w="76200" cap="flat" cmpd="sng">
            <a:solidFill>
              <a:srgbClr val="6E97C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8" name="Google Shape;268;p52"/>
          <p:cNvSpPr txBox="1"/>
          <p:nvPr/>
        </p:nvSpPr>
        <p:spPr>
          <a:xfrm>
            <a:off x="3918250" y="375425"/>
            <a:ext cx="4790700" cy="445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indent="-355600">
              <a:lnSpc>
                <a:spcPct val="115000"/>
              </a:lnSpc>
              <a:buClr>
                <a:srgbClr val="333333"/>
              </a:buClr>
              <a:buSzPts val="2000"/>
              <a:buFont typeface="Wingdings" pitchFamily="2" charset="2"/>
              <a:buChar char="§"/>
            </a:pPr>
            <a:r>
              <a:rPr lang="en-AU" sz="20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GIS Data Integration</a:t>
            </a:r>
            <a:endParaRPr lang="en" sz="20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2000"/>
              <a:buFont typeface="Wingdings" pitchFamily="2" charset="2"/>
              <a:buChar char="§"/>
            </a:pPr>
            <a:r>
              <a:rPr lang="en" sz="20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Application Integration</a:t>
            </a:r>
            <a:endParaRPr sz="20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457200" indent="-355600">
              <a:lnSpc>
                <a:spcPct val="115000"/>
              </a:lnSpc>
              <a:buClr>
                <a:srgbClr val="333333"/>
              </a:buClr>
              <a:buSzPts val="2000"/>
              <a:buFont typeface="Wingdings" pitchFamily="2" charset="2"/>
              <a:buChar char="§"/>
            </a:pPr>
            <a:r>
              <a:rPr lang="en-AU" sz="20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One Call</a:t>
            </a:r>
          </a:p>
          <a:p>
            <a:pPr marL="457200" indent="-355600">
              <a:lnSpc>
                <a:spcPct val="115000"/>
              </a:lnSpc>
              <a:buClr>
                <a:srgbClr val="333333"/>
              </a:buClr>
              <a:buSzPts val="2000"/>
              <a:buFont typeface="Wingdings" pitchFamily="2" charset="2"/>
              <a:buChar char="§"/>
            </a:pPr>
            <a:r>
              <a:rPr lang="en-US" sz="20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IoT, Sensor Data &amp; Vehicle Tracking</a:t>
            </a:r>
            <a:endParaRPr lang="en" sz="20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457200" indent="-355600">
              <a:lnSpc>
                <a:spcPct val="115000"/>
              </a:lnSpc>
              <a:buClr>
                <a:srgbClr val="333333"/>
              </a:buClr>
              <a:buSzPts val="2000"/>
              <a:buFont typeface="Wingdings" pitchFamily="2" charset="2"/>
              <a:buChar char="§"/>
            </a:pPr>
            <a:r>
              <a:rPr lang="en-AU" sz="20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Business Intelligence</a:t>
            </a:r>
          </a:p>
          <a:p>
            <a:pPr marL="457200" indent="-355600">
              <a:lnSpc>
                <a:spcPct val="115000"/>
              </a:lnSpc>
              <a:buClr>
                <a:srgbClr val="333333"/>
              </a:buClr>
              <a:buSzPts val="2000"/>
              <a:buFont typeface="Wingdings" pitchFamily="2" charset="2"/>
              <a:buChar char="§"/>
            </a:pPr>
            <a:r>
              <a:rPr lang="en-AU" sz="20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Multi-Jurisdiction Data Sharing</a:t>
            </a:r>
            <a:endParaRPr lang="en" sz="20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2000"/>
              <a:buFont typeface="Wingdings" pitchFamily="2" charset="2"/>
              <a:buChar char="§"/>
            </a:pPr>
            <a:r>
              <a:rPr lang="en" sz="20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Open Data</a:t>
            </a:r>
            <a:endParaRPr sz="20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2000"/>
              <a:buFont typeface="Wingdings" pitchFamily="2" charset="2"/>
              <a:buChar char="§"/>
            </a:pPr>
            <a:r>
              <a:rPr lang="en" sz="20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Digital Plans Submissions</a:t>
            </a:r>
            <a:endParaRPr sz="20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</p:txBody>
      </p: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4E983BA4-E46C-47ED-8D9E-8AB0EC4563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4863" y="4434114"/>
            <a:ext cx="2059137" cy="713191"/>
          </a:xfrm>
          <a:prstGeom prst="rect">
            <a:avLst/>
          </a:prstGeom>
        </p:spPr>
      </p:pic>
      <p:pic>
        <p:nvPicPr>
          <p:cNvPr id="10" name="Google Shape;291;p54">
            <a:extLst>
              <a:ext uri="{FF2B5EF4-FFF2-40B4-BE49-F238E27FC236}">
                <a16:creationId xmlns:a16="http://schemas.microsoft.com/office/drawing/2014/main" id="{E825C74C-3869-4051-8A7D-0837AC53BEC8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688400" y="4499100"/>
            <a:ext cx="707825" cy="537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7"/>
          <p:cNvSpPr txBox="1">
            <a:spLocks noGrp="1"/>
          </p:cNvSpPr>
          <p:nvPr>
            <p:ph type="title"/>
          </p:nvPr>
        </p:nvSpPr>
        <p:spPr>
          <a:xfrm>
            <a:off x="405144" y="407399"/>
            <a:ext cx="6423207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SOLUTIONS, SUPPORT AND MORE</a:t>
            </a:r>
            <a:endParaRPr sz="2400" dirty="0">
              <a:solidFill>
                <a:schemeClr val="bg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0" name="Google Shape;190;p27"/>
          <p:cNvSpPr txBox="1">
            <a:spLocks noGrp="1"/>
          </p:cNvSpPr>
          <p:nvPr>
            <p:ph type="body" idx="1"/>
          </p:nvPr>
        </p:nvSpPr>
        <p:spPr>
          <a:xfrm>
            <a:off x="311699" y="1236100"/>
            <a:ext cx="7779878" cy="36466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indent="0">
              <a:buNone/>
            </a:pPr>
            <a:r>
              <a:rPr lang="en-NZ" sz="1800" b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FME | The Data Integration Platform</a:t>
            </a:r>
          </a:p>
          <a:p>
            <a:pPr>
              <a:buFont typeface="Wingdings" pitchFamily="2" charset="2"/>
              <a:buChar char="§"/>
            </a:pPr>
            <a:r>
              <a:rPr lang="en-NZ" sz="14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Try FME For Free.  Download a 30 day trial – </a:t>
            </a:r>
            <a:r>
              <a:rPr lang="en-NZ" sz="14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3"/>
              </a:rPr>
              <a:t>www.locusglobal.com.au</a:t>
            </a:r>
            <a:r>
              <a:rPr lang="en-NZ" sz="14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en-NZ" sz="14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www.locus.co.nz</a:t>
            </a:r>
            <a:r>
              <a:rPr lang="en-NZ" sz="14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>
              <a:buFont typeface="Wingdings" pitchFamily="2" charset="2"/>
              <a:buChar char="§"/>
            </a:pPr>
            <a:r>
              <a:rPr lang="en-NZ" sz="14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Obligation free chat or request a demo.  Email Ruby at </a:t>
            </a:r>
            <a:r>
              <a:rPr lang="en-NZ" sz="14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ruby.donaldson@locusglobal.com.au</a:t>
            </a:r>
            <a:r>
              <a:rPr lang="en-NZ" sz="14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or John at </a:t>
            </a:r>
            <a:r>
              <a:rPr lang="en-NZ" sz="14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hello@locus.co.nz</a:t>
            </a:r>
            <a:r>
              <a:rPr lang="en-NZ" sz="14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>
              <a:buFont typeface="Wingdings" pitchFamily="2" charset="2"/>
              <a:buChar char="§"/>
            </a:pPr>
            <a:endParaRPr lang="en-NZ" sz="1300" dirty="0">
              <a:solidFill>
                <a:schemeClr val="bg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0" indent="0">
              <a:buNone/>
            </a:pPr>
            <a:r>
              <a:rPr lang="en-NZ" sz="1800" b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Training</a:t>
            </a:r>
          </a:p>
          <a:p>
            <a:pPr marL="127000" indent="0">
              <a:buNone/>
            </a:pPr>
            <a:r>
              <a:rPr lang="en-NZ" sz="14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FME Desktop Virtual Training; 3 – 4 sessions over 2 weeks</a:t>
            </a:r>
          </a:p>
          <a:p>
            <a:pPr>
              <a:buFont typeface="Wingdings" pitchFamily="2" charset="2"/>
              <a:buChar char="§"/>
            </a:pPr>
            <a:endParaRPr lang="en-NZ" sz="1300" dirty="0">
              <a:solidFill>
                <a:schemeClr val="bg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0" indent="0">
              <a:buNone/>
            </a:pPr>
            <a:r>
              <a:rPr lang="en-NZ" sz="1800" b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Webinars</a:t>
            </a:r>
          </a:p>
          <a:p>
            <a:pPr marL="127000" indent="0">
              <a:buNone/>
            </a:pPr>
            <a:r>
              <a:rPr lang="en-NZ" sz="14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Locus is committed to providing free, regular and informative webinars to support our FME community.  To stay up-to-date with new webinar announcements subscribe to our newsletter via the website homepage  – </a:t>
            </a:r>
            <a:r>
              <a:rPr lang="en-NZ" sz="14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3"/>
              </a:rPr>
              <a:t>www.locusglobal.com.au</a:t>
            </a:r>
            <a:r>
              <a:rPr lang="en-NZ" sz="14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or </a:t>
            </a:r>
            <a:r>
              <a:rPr lang="en-NZ" sz="14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www.locus.co.nz</a:t>
            </a:r>
            <a:r>
              <a:rPr lang="en-NZ" sz="14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>
              <a:buFont typeface="Wingdings" pitchFamily="2" charset="2"/>
              <a:buChar char="§"/>
            </a:pPr>
            <a:endParaRPr lang="en-NZ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5" descr="A picture containing drawing, plate&#10;&#10;Description automatically generated">
            <a:extLst>
              <a:ext uri="{FF2B5EF4-FFF2-40B4-BE49-F238E27FC236}">
                <a16:creationId xmlns:a16="http://schemas.microsoft.com/office/drawing/2014/main" id="{3167D65D-3F99-A442-A919-2DC1FAD18BD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95860" y="4418185"/>
            <a:ext cx="2073711" cy="464565"/>
          </a:xfrm>
          <a:prstGeom prst="rect">
            <a:avLst/>
          </a:prstGeom>
        </p:spPr>
      </p:pic>
      <p:pic>
        <p:nvPicPr>
          <p:cNvPr id="5" name="Picture 4" descr="A picture containing drawing&#10;&#10;Description automatically generated">
            <a:extLst>
              <a:ext uri="{FF2B5EF4-FFF2-40B4-BE49-F238E27FC236}">
                <a16:creationId xmlns:a16="http://schemas.microsoft.com/office/drawing/2014/main" id="{54F0C5B8-9C82-492F-975A-38BCABF00E8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34600" y="3907401"/>
            <a:ext cx="2816047" cy="97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05930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3" name="Google Shape;633;p65"/>
          <p:cNvPicPr preferRelativeResize="0"/>
          <p:nvPr/>
        </p:nvPicPr>
        <p:blipFill rotWithShape="1">
          <a:blip r:embed="rId3">
            <a:alphaModFix/>
          </a:blip>
          <a:srcRect b="15626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34" name="Google Shape;634;p65"/>
          <p:cNvSpPr txBox="1"/>
          <p:nvPr/>
        </p:nvSpPr>
        <p:spPr>
          <a:xfrm>
            <a:off x="361050" y="1852812"/>
            <a:ext cx="8330100" cy="10371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200" b="1" dirty="0">
                <a:solidFill>
                  <a:srgbClr val="FFFFF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THANK YOU!</a:t>
            </a:r>
            <a:endParaRPr sz="5200" b="1" dirty="0">
              <a:solidFill>
                <a:srgbClr val="FFFFFF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</p:txBody>
      </p:sp>
      <p:sp>
        <p:nvSpPr>
          <p:cNvPr id="635" name="Google Shape;635;p65"/>
          <p:cNvSpPr txBox="1"/>
          <p:nvPr/>
        </p:nvSpPr>
        <p:spPr>
          <a:xfrm>
            <a:off x="1056432" y="707013"/>
            <a:ext cx="7031131" cy="8148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>
              <a:lnSpc>
                <a:spcPct val="115000"/>
              </a:lnSpc>
            </a:pPr>
            <a:r>
              <a:rPr lang="en" sz="2000" dirty="0">
                <a:solidFill>
                  <a:srgbClr val="FFFFF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Try FME for free at </a:t>
            </a:r>
            <a:r>
              <a:rPr lang="en-NZ" sz="2000" dirty="0">
                <a:solidFill>
                  <a:srgbClr val="FFAB40"/>
                </a:solidFill>
                <a:uFill>
                  <a:noFill/>
                </a:u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locusglobal.com.au/try-fme-for-free/</a:t>
            </a:r>
            <a:endParaRPr sz="2000" dirty="0">
              <a:solidFill>
                <a:srgbClr val="FFAB40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</p:txBody>
      </p:sp>
      <p:cxnSp>
        <p:nvCxnSpPr>
          <p:cNvPr id="636" name="Google Shape;636;p65"/>
          <p:cNvCxnSpPr/>
          <p:nvPr/>
        </p:nvCxnSpPr>
        <p:spPr>
          <a:xfrm>
            <a:off x="1486800" y="1609013"/>
            <a:ext cx="6078600" cy="0"/>
          </a:xfrm>
          <a:prstGeom prst="straightConnector1">
            <a:avLst/>
          </a:prstGeom>
          <a:noFill/>
          <a:ln w="3810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37" name="Google Shape;637;p65"/>
          <p:cNvCxnSpPr/>
          <p:nvPr/>
        </p:nvCxnSpPr>
        <p:spPr>
          <a:xfrm>
            <a:off x="1486800" y="3517238"/>
            <a:ext cx="6078600" cy="0"/>
          </a:xfrm>
          <a:prstGeom prst="straightConnector1">
            <a:avLst/>
          </a:prstGeom>
          <a:noFill/>
          <a:ln w="3810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42" name="Google Shape;642;p65"/>
          <p:cNvSpPr txBox="1"/>
          <p:nvPr/>
        </p:nvSpPr>
        <p:spPr>
          <a:xfrm>
            <a:off x="2088900" y="2772138"/>
            <a:ext cx="4874400" cy="6579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>
                <a:solidFill>
                  <a:srgbClr val="FFFFF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Any questions we can answer?</a:t>
            </a:r>
            <a:endParaRPr sz="2000" dirty="0">
              <a:solidFill>
                <a:srgbClr val="FFFFFF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4B133B6-4589-0149-B937-674D359C2C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0031" y="4048380"/>
            <a:ext cx="3183934" cy="71328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9D297F9-3615-47BD-9380-DDDB4E88D125}"/>
              </a:ext>
            </a:extLst>
          </p:cNvPr>
          <p:cNvSpPr txBox="1"/>
          <p:nvPr/>
        </p:nvSpPr>
        <p:spPr>
          <a:xfrm>
            <a:off x="3200400" y="2343150"/>
            <a:ext cx="2743200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p76"/>
          <p:cNvSpPr txBox="1">
            <a:spLocks noGrp="1"/>
          </p:cNvSpPr>
          <p:nvPr>
            <p:ph type="title"/>
          </p:nvPr>
        </p:nvSpPr>
        <p:spPr>
          <a:xfrm>
            <a:off x="311700" y="2512800"/>
            <a:ext cx="45459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Open Data Portal</a:t>
            </a:r>
            <a:endParaRPr dirty="0"/>
          </a:p>
        </p:txBody>
      </p:sp>
      <p:pic>
        <p:nvPicPr>
          <p:cNvPr id="548" name="Google Shape;548;p7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77567" y="4079875"/>
            <a:ext cx="1128157" cy="857400"/>
          </a:xfrm>
          <a:prstGeom prst="rect">
            <a:avLst/>
          </a:prstGeom>
          <a:noFill/>
          <a:ln>
            <a:noFill/>
          </a:ln>
        </p:spPr>
      </p:pic>
      <p:sp>
        <p:nvSpPr>
          <p:cNvPr id="549" name="Google Shape;549;p76"/>
          <p:cNvSpPr/>
          <p:nvPr/>
        </p:nvSpPr>
        <p:spPr>
          <a:xfrm>
            <a:off x="-22600" y="750"/>
            <a:ext cx="4545900" cy="51435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50" name="Google Shape;550;p76"/>
          <p:cNvSpPr/>
          <p:nvPr/>
        </p:nvSpPr>
        <p:spPr>
          <a:xfrm>
            <a:off x="4353800" y="750"/>
            <a:ext cx="169500" cy="51435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51" name="Google Shape;551;p76"/>
          <p:cNvSpPr txBox="1">
            <a:spLocks noGrp="1"/>
          </p:cNvSpPr>
          <p:nvPr>
            <p:ph type="title"/>
          </p:nvPr>
        </p:nvSpPr>
        <p:spPr>
          <a:xfrm>
            <a:off x="220875" y="344100"/>
            <a:ext cx="3617880" cy="120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33333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GIS Data Integration</a:t>
            </a:r>
            <a:endParaRPr dirty="0">
              <a:solidFill>
                <a:srgbClr val="33333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52" name="Google Shape;552;p76"/>
          <p:cNvSpPr txBox="1"/>
          <p:nvPr/>
        </p:nvSpPr>
        <p:spPr>
          <a:xfrm>
            <a:off x="220875" y="1760650"/>
            <a:ext cx="3957600" cy="29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2000"/>
              <a:buFont typeface="Wingdings" pitchFamily="2" charset="2"/>
              <a:buChar char="§"/>
            </a:pPr>
            <a:r>
              <a:rPr lang="en" sz="20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CAD → GIS Integration.</a:t>
            </a:r>
            <a:endParaRPr sz="20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2000"/>
              <a:buFont typeface="Wingdings" pitchFamily="2" charset="2"/>
              <a:buChar char="§"/>
            </a:pPr>
            <a:r>
              <a:rPr lang="en" sz="20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Integration of Raster &amp; Point Clouds into GIS</a:t>
            </a:r>
            <a:endParaRPr sz="20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2000"/>
              <a:buFont typeface="Wingdings" pitchFamily="2" charset="2"/>
              <a:buChar char="§"/>
            </a:pPr>
            <a:r>
              <a:rPr lang="en" sz="20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3D/BIM → GIS Integration</a:t>
            </a:r>
            <a:endParaRPr sz="20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2000"/>
              <a:buFont typeface="Wingdings" pitchFamily="2" charset="2"/>
              <a:buChar char="§"/>
            </a:pPr>
            <a:r>
              <a:rPr lang="en" sz="20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Spatial Analysis</a:t>
            </a:r>
            <a:endParaRPr sz="20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2000"/>
              <a:buFont typeface="Wingdings" pitchFamily="2" charset="2"/>
              <a:buChar char="§"/>
            </a:pPr>
            <a:r>
              <a:rPr lang="en" sz="20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Field Data Collection</a:t>
            </a:r>
            <a:endParaRPr sz="20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</p:txBody>
      </p: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8E4C9D57-1C99-4065-87A1-891B5EBA9D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50350" y="4376754"/>
            <a:ext cx="2059137" cy="71319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54"/>
          <p:cNvSpPr/>
          <p:nvPr/>
        </p:nvSpPr>
        <p:spPr>
          <a:xfrm>
            <a:off x="0" y="0"/>
            <a:ext cx="4608900" cy="51435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txBody>
          <a:bodyPr spcFirstLastPara="1" wrap="square" lIns="34300" tIns="17150" rIns="34300" bIns="171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rgbClr val="FFFFF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id="284" name="Google Shape;284;p54"/>
          <p:cNvPicPr preferRelativeResize="0"/>
          <p:nvPr/>
        </p:nvPicPr>
        <p:blipFill rotWithShape="1">
          <a:blip r:embed="rId3">
            <a:alphaModFix amt="20000"/>
          </a:blip>
          <a:srcRect l="14720" r="19181"/>
          <a:stretch/>
        </p:blipFill>
        <p:spPr>
          <a:xfrm>
            <a:off x="0" y="0"/>
            <a:ext cx="45327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85" name="Google Shape;285;p54"/>
          <p:cNvSpPr txBox="1"/>
          <p:nvPr/>
        </p:nvSpPr>
        <p:spPr>
          <a:xfrm>
            <a:off x="632863" y="411600"/>
            <a:ext cx="3343200" cy="304686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34300" tIns="17150" rIns="34300" bIns="171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rgbClr val="FF952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CUSTOMER STORY</a:t>
            </a:r>
            <a:endParaRPr sz="1800" dirty="0">
              <a:solidFill>
                <a:srgbClr val="FF952F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</p:txBody>
      </p:sp>
      <p:sp>
        <p:nvSpPr>
          <p:cNvPr id="286" name="Google Shape;286;p54"/>
          <p:cNvSpPr txBox="1"/>
          <p:nvPr/>
        </p:nvSpPr>
        <p:spPr>
          <a:xfrm>
            <a:off x="456382" y="3339357"/>
            <a:ext cx="3798000" cy="193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dirty="0">
                <a:solidFill>
                  <a:srgbClr val="FFFFF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“FME Automatically updates spatial data within seconds versus manual updates that were very time consuming”…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dirty="0">
                <a:solidFill>
                  <a:srgbClr val="FFFFF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	Mathew Lenox, City of Oshkosh</a:t>
            </a:r>
            <a:endParaRPr dirty="0">
              <a:solidFill>
                <a:srgbClr val="FFFFFF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</p:txBody>
      </p:sp>
      <p:cxnSp>
        <p:nvCxnSpPr>
          <p:cNvPr id="287" name="Google Shape;287;p54"/>
          <p:cNvCxnSpPr/>
          <p:nvPr/>
        </p:nvCxnSpPr>
        <p:spPr>
          <a:xfrm>
            <a:off x="763650" y="4606050"/>
            <a:ext cx="834600" cy="0"/>
          </a:xfrm>
          <a:prstGeom prst="straightConnector1">
            <a:avLst/>
          </a:prstGeom>
          <a:noFill/>
          <a:ln w="76200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88" name="Google Shape;288;p54"/>
          <p:cNvSpPr/>
          <p:nvPr/>
        </p:nvSpPr>
        <p:spPr>
          <a:xfrm>
            <a:off x="4532700" y="0"/>
            <a:ext cx="290400" cy="51435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89" name="Google Shape;289;p54"/>
          <p:cNvSpPr txBox="1"/>
          <p:nvPr/>
        </p:nvSpPr>
        <p:spPr>
          <a:xfrm>
            <a:off x="5136450" y="481950"/>
            <a:ext cx="3473100" cy="41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PROJECT</a:t>
            </a:r>
            <a:endParaRPr sz="1600" b="1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CART (Child Protection Response Team) – Lead Tracker</a:t>
            </a:r>
            <a:endParaRPr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SOLUTION</a:t>
            </a:r>
            <a:endParaRPr sz="1600" b="1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AU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Automate processing of spatial data, and mapping of incidents, leads and assets.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AU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Enable CART to quickly deploy targeted search and rescue resources</a:t>
            </a:r>
            <a:endParaRPr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RESULTS</a:t>
            </a:r>
            <a:endParaRPr sz="1600" b="1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</a:pPr>
            <a:r>
              <a:rPr lang="en-AU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Automatically write long/lat marker positions from SQL database into AGOL in seconds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</a:pPr>
            <a:r>
              <a:rPr lang="en-AU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Allows CART to see critical real-time data from command centre</a:t>
            </a:r>
            <a:endParaRPr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</p:txBody>
      </p:sp>
      <p:sp>
        <p:nvSpPr>
          <p:cNvPr id="290" name="Google Shape;290;p54"/>
          <p:cNvSpPr txBox="1"/>
          <p:nvPr/>
        </p:nvSpPr>
        <p:spPr>
          <a:xfrm>
            <a:off x="594750" y="973200"/>
            <a:ext cx="3343200" cy="119203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34300" tIns="17150" rIns="34300" bIns="171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b="1" dirty="0">
                <a:solidFill>
                  <a:srgbClr val="FFFFF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CITY OF OSHKOSH</a:t>
            </a:r>
            <a:endParaRPr sz="3600" dirty="0">
              <a:solidFill>
                <a:srgbClr val="FFFFFF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</p:txBody>
      </p:sp>
      <p:pic>
        <p:nvPicPr>
          <p:cNvPr id="291" name="Google Shape;291;p5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20300" y="4507800"/>
            <a:ext cx="707825" cy="537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BCFCAD50-7E90-4DC0-9266-A2983F1163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84863" y="4434114"/>
            <a:ext cx="2059137" cy="713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8883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7" name="Google Shape;557;p77"/>
          <p:cNvPicPr preferRelativeResize="0"/>
          <p:nvPr/>
        </p:nvPicPr>
        <p:blipFill rotWithShape="1">
          <a:blip r:embed="rId3">
            <a:alphaModFix/>
          </a:blip>
          <a:srcRect l="53576" r="19634"/>
          <a:stretch/>
        </p:blipFill>
        <p:spPr>
          <a:xfrm>
            <a:off x="0" y="0"/>
            <a:ext cx="2449526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58" name="Google Shape;558;p77"/>
          <p:cNvSpPr/>
          <p:nvPr/>
        </p:nvSpPr>
        <p:spPr>
          <a:xfrm>
            <a:off x="0" y="0"/>
            <a:ext cx="2449500" cy="4977600"/>
          </a:xfrm>
          <a:prstGeom prst="rect">
            <a:avLst/>
          </a:prstGeom>
          <a:solidFill>
            <a:schemeClr val="bg2">
              <a:lumMod val="50000"/>
              <a:alpha val="66850"/>
            </a:schemeClr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60" name="Google Shape;560;p77"/>
          <p:cNvSpPr txBox="1">
            <a:spLocks noGrp="1"/>
          </p:cNvSpPr>
          <p:nvPr>
            <p:ph type="body" idx="1"/>
          </p:nvPr>
        </p:nvSpPr>
        <p:spPr>
          <a:xfrm>
            <a:off x="2917625" y="360650"/>
            <a:ext cx="5914500" cy="437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GIS Data Integration</a:t>
            </a:r>
            <a:endParaRPr sz="2400" u="sng" dirty="0">
              <a:solidFill>
                <a:schemeClr val="bg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R="0" lvl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800"/>
              <a:buFont typeface="Wingdings" pitchFamily="2" charset="2"/>
              <a:buChar char="§"/>
            </a:pPr>
            <a:r>
              <a:rPr lang="en" dirty="0">
                <a:latin typeface="Calibri" panose="020F0502020204030204" pitchFamily="34" charset="0"/>
                <a:cs typeface="Calibri" panose="020F0502020204030204" pitchFamily="34" charset="0"/>
              </a:rPr>
              <a:t>eBook: </a:t>
            </a:r>
            <a:r>
              <a:rPr lang="en" u="sng" dirty="0"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CAD to GIS</a:t>
            </a:r>
            <a:endParaRPr lang="en" u="sng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R="0" lvl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Wingdings" pitchFamily="2" charset="2"/>
              <a:buChar char="§"/>
            </a:pPr>
            <a:r>
              <a:rPr lang="en" dirty="0">
                <a:latin typeface="Calibri" panose="020F0502020204030204" pitchFamily="34" charset="0"/>
                <a:cs typeface="Calibri" panose="020F0502020204030204" pitchFamily="34" charset="0"/>
              </a:rPr>
              <a:t>Webinar: </a:t>
            </a:r>
            <a:r>
              <a:rPr lang="en" u="sng" dirty="0"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Leveraging Autodesk Products with FME</a:t>
            </a:r>
            <a:endParaRPr u="sng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R="0" lvl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Wingdings" pitchFamily="2" charset="2"/>
              <a:buChar char="§"/>
            </a:pPr>
            <a:r>
              <a:rPr lang="en" dirty="0">
                <a:latin typeface="Calibri" panose="020F0502020204030204" pitchFamily="34" charset="0"/>
                <a:cs typeface="Calibri" panose="020F0502020204030204" pitchFamily="34" charset="0"/>
              </a:rPr>
              <a:t>Webinar: </a:t>
            </a:r>
            <a:r>
              <a:rPr lang="en" u="sng" dirty="0">
                <a:latin typeface="Calibri" panose="020F0502020204030204" pitchFamily="34" charset="0"/>
                <a:cs typeface="Calibri" panose="020F0502020204030204" pitchFamily="34" charset="0"/>
                <a:hlinkClick r:id="rId6"/>
              </a:rPr>
              <a:t>Processing Rasters</a:t>
            </a:r>
            <a:endParaRPr u="sng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R="0" lvl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Wingdings" pitchFamily="2" charset="2"/>
              <a:buChar char="§"/>
            </a:pPr>
            <a:r>
              <a:rPr lang="en" dirty="0">
                <a:latin typeface="Calibri" panose="020F0502020204030204" pitchFamily="34" charset="0"/>
                <a:cs typeface="Calibri" panose="020F0502020204030204" pitchFamily="34" charset="0"/>
              </a:rPr>
              <a:t>Webinar: </a:t>
            </a:r>
            <a:r>
              <a:rPr lang="en" u="sng" dirty="0">
                <a:latin typeface="Calibri" panose="020F0502020204030204" pitchFamily="34" charset="0"/>
                <a:cs typeface="Calibri" panose="020F0502020204030204" pitchFamily="34" charset="0"/>
                <a:hlinkClick r:id="rId7"/>
              </a:rPr>
              <a:t>BIM Workflows</a:t>
            </a:r>
            <a:endParaRPr lang="en" u="sng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>
              <a:lnSpc>
                <a:spcPct val="115000"/>
              </a:lnSpc>
              <a:buFont typeface="Wingdings" pitchFamily="2" charset="2"/>
              <a:buChar char="§"/>
            </a:pPr>
            <a:r>
              <a:rPr lang="en" u="sng" dirty="0">
                <a:latin typeface="Calibri" panose="020F0502020204030204" pitchFamily="34" charset="0"/>
                <a:cs typeface="Calibri" panose="020F0502020204030204" pitchFamily="34" charset="0"/>
              </a:rPr>
              <a:t>Presentation: </a:t>
            </a:r>
            <a:r>
              <a:rPr lang="en" dirty="0">
                <a:latin typeface="Calibri" panose="020F0502020204030204" pitchFamily="34" charset="0"/>
                <a:cs typeface="Calibri" panose="020F0502020204030204" pitchFamily="34" charset="0"/>
              </a:rPr>
              <a:t>City of </a:t>
            </a:r>
            <a:r>
              <a:rPr lang="en-AU" dirty="0">
                <a:latin typeface="Calibri" panose="020F0502020204030204" pitchFamily="34" charset="0"/>
                <a:cs typeface="Calibri" panose="020F0502020204030204" pitchFamily="34" charset="0"/>
              </a:rPr>
              <a:t>Oshkosh, </a:t>
            </a:r>
            <a:r>
              <a:rPr lang="en-AU" dirty="0">
                <a:latin typeface="Calibri" panose="020F0502020204030204" pitchFamily="34" charset="0"/>
                <a:cs typeface="Calibri" panose="020F0502020204030204" pitchFamily="34" charset="0"/>
                <a:hlinkClick r:id="rId8"/>
              </a:rPr>
              <a:t>https://www.safe.com/presentations/fme-around-world-child-abduction-response-team-cart/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61" name="Google Shape;561;p77"/>
          <p:cNvSpPr/>
          <p:nvPr/>
        </p:nvSpPr>
        <p:spPr>
          <a:xfrm rot="-5400000">
            <a:off x="4484550" y="509762"/>
            <a:ext cx="165300" cy="91344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cxnSp>
        <p:nvCxnSpPr>
          <p:cNvPr id="562" name="Google Shape;562;p77"/>
          <p:cNvCxnSpPr/>
          <p:nvPr/>
        </p:nvCxnSpPr>
        <p:spPr>
          <a:xfrm>
            <a:off x="410575" y="2344075"/>
            <a:ext cx="834600" cy="0"/>
          </a:xfrm>
          <a:prstGeom prst="straightConnector1">
            <a:avLst/>
          </a:prstGeom>
          <a:noFill/>
          <a:ln w="76200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" name="Google Shape;363;p60">
            <a:extLst>
              <a:ext uri="{FF2B5EF4-FFF2-40B4-BE49-F238E27FC236}">
                <a16:creationId xmlns:a16="http://schemas.microsoft.com/office/drawing/2014/main" id="{DA42DCE4-9228-B646-A2BF-F2D963C5CDC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39725" y="1705675"/>
            <a:ext cx="2209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RESOURCES</a:t>
            </a:r>
            <a:endParaRPr sz="24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1" name="Picture 10" descr="A picture containing drawing&#10;&#10;Description automatically generated">
            <a:extLst>
              <a:ext uri="{FF2B5EF4-FFF2-40B4-BE49-F238E27FC236}">
                <a16:creationId xmlns:a16="http://schemas.microsoft.com/office/drawing/2014/main" id="{97AAE6E3-346E-8049-BB60-B16F4D2D3AC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71476" y="4117838"/>
            <a:ext cx="2482320" cy="85976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53"/>
          <p:cNvSpPr txBox="1">
            <a:spLocks noGrp="1"/>
          </p:cNvSpPr>
          <p:nvPr>
            <p:ph type="title"/>
          </p:nvPr>
        </p:nvSpPr>
        <p:spPr>
          <a:xfrm>
            <a:off x="311700" y="2512800"/>
            <a:ext cx="45459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Open Data Portal</a:t>
            </a:r>
            <a:endParaRPr dirty="0"/>
          </a:p>
        </p:txBody>
      </p:sp>
      <p:pic>
        <p:nvPicPr>
          <p:cNvPr id="274" name="Google Shape;274;p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77567" y="4079875"/>
            <a:ext cx="1128157" cy="857400"/>
          </a:xfrm>
          <a:prstGeom prst="rect">
            <a:avLst/>
          </a:prstGeom>
          <a:noFill/>
          <a:ln>
            <a:noFill/>
          </a:ln>
        </p:spPr>
      </p:pic>
      <p:sp>
        <p:nvSpPr>
          <p:cNvPr id="275" name="Google Shape;275;p53"/>
          <p:cNvSpPr/>
          <p:nvPr/>
        </p:nvSpPr>
        <p:spPr>
          <a:xfrm>
            <a:off x="-22600" y="750"/>
            <a:ext cx="45459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76" name="Google Shape;276;p53"/>
          <p:cNvSpPr/>
          <p:nvPr/>
        </p:nvSpPr>
        <p:spPr>
          <a:xfrm>
            <a:off x="4353800" y="750"/>
            <a:ext cx="169500" cy="51435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77" name="Google Shape;277;p53"/>
          <p:cNvSpPr txBox="1">
            <a:spLocks noGrp="1"/>
          </p:cNvSpPr>
          <p:nvPr>
            <p:ph type="title"/>
          </p:nvPr>
        </p:nvSpPr>
        <p:spPr>
          <a:xfrm>
            <a:off x="311700" y="410150"/>
            <a:ext cx="3957600" cy="120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dirty="0">
                <a:solidFill>
                  <a:srgbClr val="33333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Application Integration</a:t>
            </a:r>
            <a:endParaRPr sz="3200" dirty="0">
              <a:solidFill>
                <a:srgbClr val="33333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8" name="Google Shape;278;p53"/>
          <p:cNvSpPr txBox="1"/>
          <p:nvPr/>
        </p:nvSpPr>
        <p:spPr>
          <a:xfrm>
            <a:off x="220875" y="1760650"/>
            <a:ext cx="3957600" cy="29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800"/>
              <a:buFont typeface="Wingdings" pitchFamily="2" charset="2"/>
              <a:buChar char="§"/>
            </a:pPr>
            <a:r>
              <a:rPr lang="en" sz="18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Choose the best fit-for-purpose applications</a:t>
            </a:r>
            <a:endParaRPr sz="18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800"/>
              <a:buFont typeface="Wingdings" pitchFamily="2" charset="2"/>
              <a:buChar char="§"/>
            </a:pPr>
            <a:r>
              <a:rPr lang="en" sz="18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Connect systems automatically, using a GUI</a:t>
            </a:r>
            <a:endParaRPr sz="18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800"/>
              <a:buFont typeface="Wingdings" pitchFamily="2" charset="2"/>
              <a:buChar char="§"/>
            </a:pPr>
            <a:r>
              <a:rPr lang="en" sz="18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Enable city staff to innovate</a:t>
            </a:r>
            <a:endParaRPr sz="18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</p:txBody>
      </p:sp>
      <p:pic>
        <p:nvPicPr>
          <p:cNvPr id="8" name="Picture 7" descr="A picture containing drawing&#10;&#10;Description automatically generated">
            <a:extLst>
              <a:ext uri="{FF2B5EF4-FFF2-40B4-BE49-F238E27FC236}">
                <a16:creationId xmlns:a16="http://schemas.microsoft.com/office/drawing/2014/main" id="{01265CA6-BFB6-DE4F-9C6C-4FACB7155B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3818" y="4256350"/>
            <a:ext cx="2482320" cy="85976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54"/>
          <p:cNvSpPr/>
          <p:nvPr/>
        </p:nvSpPr>
        <p:spPr>
          <a:xfrm>
            <a:off x="0" y="0"/>
            <a:ext cx="4608900" cy="51435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txBody>
          <a:bodyPr spcFirstLastPara="1" wrap="square" lIns="34300" tIns="17150" rIns="34300" bIns="171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rgbClr val="FFFFF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id="284" name="Google Shape;284;p54"/>
          <p:cNvPicPr preferRelativeResize="0"/>
          <p:nvPr/>
        </p:nvPicPr>
        <p:blipFill rotWithShape="1">
          <a:blip r:embed="rId3">
            <a:alphaModFix amt="20000"/>
          </a:blip>
          <a:srcRect l="14720" r="19181"/>
          <a:stretch/>
        </p:blipFill>
        <p:spPr>
          <a:xfrm>
            <a:off x="0" y="0"/>
            <a:ext cx="45327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85" name="Google Shape;285;p54"/>
          <p:cNvSpPr txBox="1"/>
          <p:nvPr/>
        </p:nvSpPr>
        <p:spPr>
          <a:xfrm>
            <a:off x="632863" y="411600"/>
            <a:ext cx="3343200" cy="1500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34300" tIns="17150" rIns="34300" bIns="171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rgbClr val="FF952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CUSTOMER STORY</a:t>
            </a:r>
            <a:endParaRPr sz="1800" dirty="0">
              <a:solidFill>
                <a:srgbClr val="FF952F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</p:txBody>
      </p:sp>
      <p:sp>
        <p:nvSpPr>
          <p:cNvPr id="286" name="Google Shape;286;p54"/>
          <p:cNvSpPr txBox="1"/>
          <p:nvPr/>
        </p:nvSpPr>
        <p:spPr>
          <a:xfrm>
            <a:off x="630125" y="2136001"/>
            <a:ext cx="3798000" cy="193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i="1" dirty="0">
                <a:solidFill>
                  <a:srgbClr val="FFFFF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“FME provides a flexible and powerful toolkit to coordinate information integration between applications.</a:t>
            </a:r>
            <a:br>
              <a:rPr lang="en" i="1" dirty="0">
                <a:solidFill>
                  <a:srgbClr val="FFFFF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</a:br>
            <a:endParaRPr i="1" dirty="0">
              <a:solidFill>
                <a:srgbClr val="FFFFFF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i="1" dirty="0">
                <a:solidFill>
                  <a:srgbClr val="FFFFF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This dramatically simplifies service delivery to citizens and businesses.”</a:t>
            </a:r>
            <a:endParaRPr i="1" dirty="0">
              <a:solidFill>
                <a:srgbClr val="FFFFFF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" dirty="0">
                <a:solidFill>
                  <a:srgbClr val="FFFFF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</a:br>
            <a:r>
              <a:rPr lang="en" dirty="0">
                <a:solidFill>
                  <a:srgbClr val="FFFFF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- Roger Wong-Moon, City of Surrey</a:t>
            </a:r>
            <a:endParaRPr dirty="0">
              <a:solidFill>
                <a:srgbClr val="FFFFFF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</p:txBody>
      </p:sp>
      <p:cxnSp>
        <p:nvCxnSpPr>
          <p:cNvPr id="287" name="Google Shape;287;p54"/>
          <p:cNvCxnSpPr/>
          <p:nvPr/>
        </p:nvCxnSpPr>
        <p:spPr>
          <a:xfrm>
            <a:off x="763650" y="4606050"/>
            <a:ext cx="834600" cy="0"/>
          </a:xfrm>
          <a:prstGeom prst="straightConnector1">
            <a:avLst/>
          </a:prstGeom>
          <a:noFill/>
          <a:ln w="76200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88" name="Google Shape;288;p54"/>
          <p:cNvSpPr/>
          <p:nvPr/>
        </p:nvSpPr>
        <p:spPr>
          <a:xfrm>
            <a:off x="4532700" y="0"/>
            <a:ext cx="290400" cy="51435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89" name="Google Shape;289;p54"/>
          <p:cNvSpPr txBox="1"/>
          <p:nvPr/>
        </p:nvSpPr>
        <p:spPr>
          <a:xfrm>
            <a:off x="5136450" y="481950"/>
            <a:ext cx="3473100" cy="41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PROJECT</a:t>
            </a:r>
            <a:endParaRPr sz="1600" b="1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Water Meter Improvement</a:t>
            </a:r>
            <a:endParaRPr sz="16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SOLUTION</a:t>
            </a:r>
            <a:endParaRPr sz="1600" b="1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FME provides real-time, API-driven workflows to integrate data between systems.</a:t>
            </a:r>
            <a:endParaRPr sz="16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RESULTS</a:t>
            </a:r>
            <a:endParaRPr sz="1600" b="1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412751" lvl="0" indent="-285750" algn="l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600"/>
              <a:buFont typeface="Wingdings" pitchFamily="2" charset="2"/>
              <a:buChar char="§"/>
            </a:pPr>
            <a:r>
              <a:rPr lang="en" sz="16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Live communications are orchestrated between Amanda, Cityworks, and ArcGIS</a:t>
            </a:r>
            <a:endParaRPr sz="16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412751" lvl="0" indent="-285750" algn="l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600"/>
              <a:buFont typeface="Wingdings" pitchFamily="2" charset="2"/>
              <a:buChar char="§"/>
            </a:pPr>
            <a:r>
              <a:rPr lang="en" sz="16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Meter status is now available immediately, rather than weeks to months delay</a:t>
            </a:r>
            <a:endParaRPr sz="16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333333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290" name="Google Shape;290;p54"/>
          <p:cNvSpPr txBox="1"/>
          <p:nvPr/>
        </p:nvSpPr>
        <p:spPr>
          <a:xfrm>
            <a:off x="648782" y="849449"/>
            <a:ext cx="3343200" cy="499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34300" tIns="17150" rIns="34300" bIns="171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b="1" dirty="0">
                <a:solidFill>
                  <a:srgbClr val="FFFFF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CITY OF SURREY</a:t>
            </a:r>
            <a:endParaRPr sz="3600" dirty="0">
              <a:solidFill>
                <a:srgbClr val="FFFFFF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</p:txBody>
      </p:sp>
      <p:pic>
        <p:nvPicPr>
          <p:cNvPr id="291" name="Google Shape;291;p5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20300" y="4507800"/>
            <a:ext cx="707825" cy="537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2" name="Google Shape;292;p5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700725" y="191900"/>
            <a:ext cx="1275925" cy="464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BCFCAD50-7E90-4DC0-9266-A2983F1163A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84863" y="4434114"/>
            <a:ext cx="2059137" cy="71319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55"/>
          <p:cNvSpPr/>
          <p:nvPr/>
        </p:nvSpPr>
        <p:spPr>
          <a:xfrm>
            <a:off x="0" y="0"/>
            <a:ext cx="4608900" cy="51435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txBody>
          <a:bodyPr spcFirstLastPara="1" wrap="square" lIns="34300" tIns="17150" rIns="34300" bIns="171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rgbClr val="FFFFF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id="298" name="Google Shape;298;p55"/>
          <p:cNvPicPr preferRelativeResize="0"/>
          <p:nvPr/>
        </p:nvPicPr>
        <p:blipFill rotWithShape="1">
          <a:blip r:embed="rId3">
            <a:alphaModFix amt="16000"/>
          </a:blip>
          <a:srcRect l="49596" t="15297"/>
          <a:stretch/>
        </p:blipFill>
        <p:spPr>
          <a:xfrm>
            <a:off x="0" y="-9000"/>
            <a:ext cx="460890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99" name="Google Shape;299;p55"/>
          <p:cNvSpPr txBox="1"/>
          <p:nvPr/>
        </p:nvSpPr>
        <p:spPr>
          <a:xfrm>
            <a:off x="632863" y="411600"/>
            <a:ext cx="3343200" cy="302822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34300" tIns="17150" rIns="34300" bIns="171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rgbClr val="FF952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CUSTOMER STORY</a:t>
            </a:r>
            <a:endParaRPr sz="1800" dirty="0">
              <a:solidFill>
                <a:srgbClr val="FF952F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</p:txBody>
      </p:sp>
      <p:sp>
        <p:nvSpPr>
          <p:cNvPr id="300" name="Google Shape;300;p55"/>
          <p:cNvSpPr/>
          <p:nvPr/>
        </p:nvSpPr>
        <p:spPr>
          <a:xfrm>
            <a:off x="4532700" y="0"/>
            <a:ext cx="290400" cy="51435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01" name="Google Shape;301;p55"/>
          <p:cNvSpPr txBox="1"/>
          <p:nvPr/>
        </p:nvSpPr>
        <p:spPr>
          <a:xfrm>
            <a:off x="4945450" y="523741"/>
            <a:ext cx="3825300" cy="408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PROJECT</a:t>
            </a:r>
            <a:endParaRPr sz="1600" b="1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Optimize the data sharing and delivery process for managing pothole repair requests.</a:t>
            </a:r>
            <a:br>
              <a:rPr lang="en" sz="16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</a:br>
            <a:endParaRPr b="1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SOLUTION</a:t>
            </a:r>
            <a:endParaRPr sz="1600" b="1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Use FME to automate manual processes and keep systems updated and synchronized.</a:t>
            </a:r>
            <a:endParaRPr sz="15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RESULTS</a:t>
            </a:r>
            <a:endParaRPr sz="16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419101" lvl="0" indent="-285750" algn="l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500"/>
              <a:buFont typeface="Wingdings" pitchFamily="2" charset="2"/>
              <a:buChar char="§"/>
            </a:pPr>
            <a:r>
              <a:rPr lang="en" sz="15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Reduced call reports by 80%.</a:t>
            </a:r>
            <a:endParaRPr sz="15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419101" lvl="0" indent="-285750" algn="l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500"/>
              <a:buFont typeface="Wingdings" pitchFamily="2" charset="2"/>
              <a:buChar char="§"/>
            </a:pPr>
            <a:r>
              <a:rPr lang="en" sz="15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Time savings equivalent to 23 days of work</a:t>
            </a:r>
            <a:endParaRPr sz="15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419101" lvl="0" indent="-285750" algn="l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500"/>
              <a:buFont typeface="Wingdings" pitchFamily="2" charset="2"/>
              <a:buChar char="§"/>
            </a:pPr>
            <a:r>
              <a:rPr lang="en" sz="1500" dirty="0">
                <a:solidFill>
                  <a:srgbClr val="333333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Delivered updates and actionable insight to on-site crews, the public, and city stakeholders with little to no intervention</a:t>
            </a:r>
            <a:endParaRPr sz="1500" dirty="0">
              <a:solidFill>
                <a:srgbClr val="333333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</p:txBody>
      </p:sp>
      <p:sp>
        <p:nvSpPr>
          <p:cNvPr id="302" name="Google Shape;302;p55"/>
          <p:cNvSpPr txBox="1"/>
          <p:nvPr/>
        </p:nvSpPr>
        <p:spPr>
          <a:xfrm>
            <a:off x="616138" y="857072"/>
            <a:ext cx="3506400" cy="5379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34300" tIns="17150" rIns="34300" bIns="1715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 b="1" dirty="0">
                <a:solidFill>
                  <a:srgbClr val="FFFFF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CITY OF LÉVIS</a:t>
            </a:r>
            <a:endParaRPr sz="3600" b="1" dirty="0">
              <a:solidFill>
                <a:srgbClr val="FFFFFF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</p:txBody>
      </p:sp>
      <p:pic>
        <p:nvPicPr>
          <p:cNvPr id="303" name="Google Shape;303;p5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96425" y="4502050"/>
            <a:ext cx="707825" cy="5379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04" name="Google Shape;304;p55"/>
          <p:cNvCxnSpPr/>
          <p:nvPr/>
        </p:nvCxnSpPr>
        <p:spPr>
          <a:xfrm>
            <a:off x="763650" y="4606050"/>
            <a:ext cx="834600" cy="0"/>
          </a:xfrm>
          <a:prstGeom prst="straightConnector1">
            <a:avLst/>
          </a:prstGeom>
          <a:noFill/>
          <a:ln w="76200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05" name="Google Shape;305;p55"/>
          <p:cNvSpPr txBox="1"/>
          <p:nvPr/>
        </p:nvSpPr>
        <p:spPr>
          <a:xfrm>
            <a:off x="632875" y="2053936"/>
            <a:ext cx="3079500" cy="121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i="1" dirty="0">
                <a:solidFill>
                  <a:srgbClr val="FFFFF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“FME allowed us to communicate between several unrelated platforms, which would have otherwise been unthinkable.”</a:t>
            </a:r>
            <a:br>
              <a:rPr lang="en" i="1" dirty="0">
                <a:solidFill>
                  <a:srgbClr val="FFFFF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</a:br>
            <a:endParaRPr dirty="0">
              <a:solidFill>
                <a:srgbClr val="FFFFFF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FFFFF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- Martin Labrecque, City of Lévis</a:t>
            </a:r>
            <a:endParaRPr dirty="0">
              <a:solidFill>
                <a:srgbClr val="FFFFFF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  <a:sym typeface="Source Sans Pro"/>
            </a:endParaRPr>
          </a:p>
        </p:txBody>
      </p:sp>
      <p:pic>
        <p:nvPicPr>
          <p:cNvPr id="306" name="Google Shape;306;p5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875325" y="21612"/>
            <a:ext cx="1299900" cy="779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13" descr="A picture containing drawing&#10;&#10;Description automatically generated">
            <a:extLst>
              <a:ext uri="{FF2B5EF4-FFF2-40B4-BE49-F238E27FC236}">
                <a16:creationId xmlns:a16="http://schemas.microsoft.com/office/drawing/2014/main" id="{3911FC8B-0E1A-4623-87FD-6C378FABA4F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84863" y="4434114"/>
            <a:ext cx="2059137" cy="713191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efault Theme">
  <a:themeElements>
    <a:clrScheme name="Custom 204 NEW">
      <a:dk1>
        <a:srgbClr val="999999"/>
      </a:dk1>
      <a:lt1>
        <a:srgbClr val="FFFFFF"/>
      </a:lt1>
      <a:dk2>
        <a:srgbClr val="374556"/>
      </a:dk2>
      <a:lt2>
        <a:srgbClr val="FEFFFE"/>
      </a:lt2>
      <a:accent1>
        <a:srgbClr val="3D8884"/>
      </a:accent1>
      <a:accent2>
        <a:srgbClr val="EAB149"/>
      </a:accent2>
      <a:accent3>
        <a:srgbClr val="A0F081"/>
      </a:accent3>
      <a:accent4>
        <a:srgbClr val="71E8CC"/>
      </a:accent4>
      <a:accent5>
        <a:srgbClr val="F15968"/>
      </a:accent5>
      <a:accent6>
        <a:srgbClr val="E9B348"/>
      </a:accent6>
      <a:hlink>
        <a:srgbClr val="6B9F25"/>
      </a:hlink>
      <a:folHlink>
        <a:srgbClr val="B26B0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63252</TotalTime>
  <Words>1785</Words>
  <Application>Microsoft Macintosh PowerPoint</Application>
  <PresentationFormat>On-screen Show (16:9)</PresentationFormat>
  <Paragraphs>280</Paragraphs>
  <Slides>31</Slides>
  <Notes>31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31</vt:i4>
      </vt:variant>
    </vt:vector>
  </HeadingPairs>
  <TitlesOfParts>
    <vt:vector size="43" baseType="lpstr">
      <vt:lpstr>Montserrat Light</vt:lpstr>
      <vt:lpstr>Calibri</vt:lpstr>
      <vt:lpstr>Noto Sans Symbols</vt:lpstr>
      <vt:lpstr>Helvetica Neue</vt:lpstr>
      <vt:lpstr>Lato Light</vt:lpstr>
      <vt:lpstr>Arial</vt:lpstr>
      <vt:lpstr>Wingdings</vt:lpstr>
      <vt:lpstr>Verdana</vt:lpstr>
      <vt:lpstr>Source Sans Pro</vt:lpstr>
      <vt:lpstr>Montserrat Thin</vt:lpstr>
      <vt:lpstr>Simple Light</vt:lpstr>
      <vt:lpstr>Default Theme</vt:lpstr>
      <vt:lpstr>PowerPoint Presentation</vt:lpstr>
      <vt:lpstr>PowerPoint Presentation</vt:lpstr>
      <vt:lpstr>PowerPoint Presentation</vt:lpstr>
      <vt:lpstr>Open Data Portal</vt:lpstr>
      <vt:lpstr>PowerPoint Presentation</vt:lpstr>
      <vt:lpstr> RESOURCES</vt:lpstr>
      <vt:lpstr>Open Data Portal</vt:lpstr>
      <vt:lpstr>PowerPoint Presentation</vt:lpstr>
      <vt:lpstr>PowerPoint Presentation</vt:lpstr>
      <vt:lpstr> RESOURCES</vt:lpstr>
      <vt:lpstr>Open Data Portal</vt:lpstr>
      <vt:lpstr>PowerPoint Presentation</vt:lpstr>
      <vt:lpstr> RESOURCES</vt:lpstr>
      <vt:lpstr>Open Data Portal</vt:lpstr>
      <vt:lpstr>PowerPoint Presentation</vt:lpstr>
      <vt:lpstr> RESOURCES</vt:lpstr>
      <vt:lpstr>Open Data Portal</vt:lpstr>
      <vt:lpstr>PowerPoint Presentation</vt:lpstr>
      <vt:lpstr> RESOURCES</vt:lpstr>
      <vt:lpstr>Open Data Portal</vt:lpstr>
      <vt:lpstr>PowerPoint Presentation</vt:lpstr>
      <vt:lpstr> RESOURCES</vt:lpstr>
      <vt:lpstr>Open Data Portal</vt:lpstr>
      <vt:lpstr>PowerPoint Presentation</vt:lpstr>
      <vt:lpstr> RESOURCES</vt:lpstr>
      <vt:lpstr>Open Data Portal</vt:lpstr>
      <vt:lpstr>PowerPoint Presentation</vt:lpstr>
      <vt:lpstr>PowerPoint Presentation</vt:lpstr>
      <vt:lpstr>PowerPoint Presentation</vt:lpstr>
      <vt:lpstr>SOLUTIONS, SUPPORT AND MORE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Angie Worsley</cp:lastModifiedBy>
  <cp:revision>202</cp:revision>
  <cp:lastPrinted>2020-04-30T03:16:56Z</cp:lastPrinted>
  <dcterms:modified xsi:type="dcterms:W3CDTF">2020-06-14T03:15:13Z</dcterms:modified>
</cp:coreProperties>
</file>