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1"/>
    <p:sldMasterId id="2147483688" r:id="rId2"/>
  </p:sldMasterIdLst>
  <p:notesMasterIdLst>
    <p:notesMasterId r:id="rId11"/>
  </p:notesMasterIdLst>
  <p:sldIdLst>
    <p:sldId id="394" r:id="rId3"/>
    <p:sldId id="374" r:id="rId4"/>
    <p:sldId id="388" r:id="rId5"/>
    <p:sldId id="395" r:id="rId6"/>
    <p:sldId id="397" r:id="rId7"/>
    <p:sldId id="391" r:id="rId8"/>
    <p:sldId id="398" r:id="rId9"/>
    <p:sldId id="399" r:id="rId10"/>
  </p:sldIdLst>
  <p:sldSz cx="9144000" cy="5143500" type="screen16x9"/>
  <p:notesSz cx="6858000" cy="9945688"/>
  <p:embeddedFontLst>
    <p:embeddedFont>
      <p:font typeface="Calibri" panose="020F0502020204030204" pitchFamily="34" charset="0"/>
      <p:regular r:id="rId12"/>
      <p:bold r:id="rId13"/>
      <p:italic r:id="rId14"/>
      <p:boldItalic r:id="rId15"/>
    </p:embeddedFont>
    <p:embeddedFont>
      <p:font typeface="Helvetica Neue" panose="02000503000000020004" pitchFamily="2" charset="0"/>
      <p:regular r:id="rId16"/>
      <p:bold r:id="rId17"/>
      <p:italic r:id="rId18"/>
      <p:boldItalic r:id="rId19"/>
    </p:embeddedFont>
    <p:embeddedFont>
      <p:font typeface="Verdana" panose="020B060403050404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9A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913B2E-601D-3756-0283-3145E34CEBF9}" v="2" dt="2020-07-22T22:27:08.281"/>
    <p1510:client id="{6D38A02B-24FB-4C5E-A5CF-CF12E21A6FED}" v="87" dt="2020-07-22T07:43:37.684"/>
    <p1510:client id="{7637AE66-A41D-31BB-9B1F-F05A35464A9E}" v="13" dt="2020-07-22T07:47:12.9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4"/>
  </p:normalViewPr>
  <p:slideViewPr>
    <p:cSldViewPr snapToGrid="0">
      <p:cViewPr>
        <p:scale>
          <a:sx n="130" d="100"/>
          <a:sy n="130" d="100"/>
        </p:scale>
        <p:origin x="1120" y="4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font" Target="fonts/font4.fntdata"/><Relationship Id="rId23" Type="http://schemas.openxmlformats.org/officeDocument/2006/relationships/font" Target="fonts/font12.fntdata"/><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 y="746125"/>
            <a:ext cx="6629400" cy="37290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724202"/>
            <a:ext cx="5486400" cy="447556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32961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4d7fe1b2e5_0_3:notes"/>
          <p:cNvSpPr>
            <a:spLocks noGrp="1" noRot="1" noChangeAspect="1"/>
          </p:cNvSpPr>
          <p:nvPr>
            <p:ph type="sldImg" idx="2"/>
          </p:nvPr>
        </p:nvSpPr>
        <p:spPr>
          <a:xfrm>
            <a:off x="114300" y="746125"/>
            <a:ext cx="6629400" cy="37290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4d7fe1b2e5_0_3:notes"/>
          <p:cNvSpPr txBox="1">
            <a:spLocks noGrp="1"/>
          </p:cNvSpPr>
          <p:nvPr>
            <p:ph type="body" idx="1"/>
          </p:nvPr>
        </p:nvSpPr>
        <p:spPr>
          <a:xfrm>
            <a:off x="685800" y="4724202"/>
            <a:ext cx="5486400" cy="447556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i="1" dirty="0">
              <a:solidFill>
                <a:schemeClr val="dk1"/>
              </a:solidFill>
              <a:highlight>
                <a:srgbClr val="FFFFFF"/>
              </a:highlight>
              <a:latin typeface="Helvetica Neue"/>
              <a:ea typeface="Helvetica Neue"/>
              <a:cs typeface="Helvetica Neue"/>
              <a:sym typeface="Helvetica Neue"/>
            </a:endParaRPr>
          </a:p>
        </p:txBody>
      </p:sp>
    </p:spTree>
    <p:extLst>
      <p:ext uri="{BB962C8B-B14F-4D97-AF65-F5344CB8AC3E}">
        <p14:creationId xmlns:p14="http://schemas.microsoft.com/office/powerpoint/2010/main" val="3360605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d7fe1b2e5_0_127:notes"/>
          <p:cNvSpPr>
            <a:spLocks noGrp="1" noRot="1" noChangeAspect="1"/>
          </p:cNvSpPr>
          <p:nvPr>
            <p:ph type="sldImg" idx="2"/>
          </p:nvPr>
        </p:nvSpPr>
        <p:spPr>
          <a:xfrm>
            <a:off x="114300" y="746125"/>
            <a:ext cx="6629400" cy="37290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d7fe1b2e5_0_127:notes"/>
          <p:cNvSpPr txBox="1">
            <a:spLocks noGrp="1"/>
          </p:cNvSpPr>
          <p:nvPr>
            <p:ph type="body" idx="1"/>
          </p:nvPr>
        </p:nvSpPr>
        <p:spPr>
          <a:xfrm>
            <a:off x="685800" y="4724202"/>
            <a:ext cx="5486400" cy="447556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i="1" dirty="0">
              <a:latin typeface="Helvetica Neue"/>
              <a:ea typeface="Helvetica Neue"/>
              <a:cs typeface="Helvetica Neue"/>
              <a:sym typeface="Helvetica Neue"/>
            </a:endParaRPr>
          </a:p>
        </p:txBody>
      </p:sp>
    </p:spTree>
    <p:extLst>
      <p:ext uri="{BB962C8B-B14F-4D97-AF65-F5344CB8AC3E}">
        <p14:creationId xmlns:p14="http://schemas.microsoft.com/office/powerpoint/2010/main" val="665932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d7fe1b2e5_0_127:notes"/>
          <p:cNvSpPr>
            <a:spLocks noGrp="1" noRot="1" noChangeAspect="1"/>
          </p:cNvSpPr>
          <p:nvPr>
            <p:ph type="sldImg" idx="2"/>
          </p:nvPr>
        </p:nvSpPr>
        <p:spPr>
          <a:xfrm>
            <a:off x="114300" y="746125"/>
            <a:ext cx="6629400" cy="37290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d7fe1b2e5_0_127:notes"/>
          <p:cNvSpPr txBox="1">
            <a:spLocks noGrp="1"/>
          </p:cNvSpPr>
          <p:nvPr>
            <p:ph type="body" idx="1"/>
          </p:nvPr>
        </p:nvSpPr>
        <p:spPr>
          <a:xfrm>
            <a:off x="685800" y="4724202"/>
            <a:ext cx="5486400" cy="447556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i="1" dirty="0">
              <a:latin typeface="Helvetica Neue"/>
              <a:ea typeface="Helvetica Neue"/>
              <a:cs typeface="Helvetica Neue"/>
              <a:sym typeface="Helvetica Neue"/>
            </a:endParaRPr>
          </a:p>
        </p:txBody>
      </p:sp>
    </p:spTree>
    <p:extLst>
      <p:ext uri="{BB962C8B-B14F-4D97-AF65-F5344CB8AC3E}">
        <p14:creationId xmlns:p14="http://schemas.microsoft.com/office/powerpoint/2010/main" val="665932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d7fe1b2e5_0_127:notes"/>
          <p:cNvSpPr>
            <a:spLocks noGrp="1" noRot="1" noChangeAspect="1"/>
          </p:cNvSpPr>
          <p:nvPr>
            <p:ph type="sldImg" idx="2"/>
          </p:nvPr>
        </p:nvSpPr>
        <p:spPr>
          <a:xfrm>
            <a:off x="114300" y="746125"/>
            <a:ext cx="6629400" cy="37290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d7fe1b2e5_0_127:notes"/>
          <p:cNvSpPr txBox="1">
            <a:spLocks noGrp="1"/>
          </p:cNvSpPr>
          <p:nvPr>
            <p:ph type="body" idx="1"/>
          </p:nvPr>
        </p:nvSpPr>
        <p:spPr>
          <a:xfrm>
            <a:off x="685800" y="4724202"/>
            <a:ext cx="5486400" cy="447556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i="1" dirty="0">
              <a:latin typeface="Helvetica Neue"/>
              <a:ea typeface="Helvetica Neue"/>
              <a:cs typeface="Helvetica Neue"/>
              <a:sym typeface="Helvetica Neue"/>
            </a:endParaRPr>
          </a:p>
        </p:txBody>
      </p:sp>
    </p:spTree>
    <p:extLst>
      <p:ext uri="{BB962C8B-B14F-4D97-AF65-F5344CB8AC3E}">
        <p14:creationId xmlns:p14="http://schemas.microsoft.com/office/powerpoint/2010/main" val="665932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178089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1108442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88"/>
        <p:cNvGrpSpPr/>
        <p:nvPr/>
      </p:nvGrpSpPr>
      <p:grpSpPr>
        <a:xfrm>
          <a:off x="0" y="0"/>
          <a:ext cx="0" cy="0"/>
          <a:chOff x="0" y="0"/>
          <a:chExt cx="0" cy="0"/>
        </a:xfrm>
      </p:grpSpPr>
      <p:sp>
        <p:nvSpPr>
          <p:cNvPr id="589" name="Google Shape;589;p136"/>
          <p:cNvSpPr txBox="1">
            <a:spLocks noGrp="1"/>
          </p:cNvSpPr>
          <p:nvPr>
            <p:ph type="title"/>
          </p:nvPr>
        </p:nvSpPr>
        <p:spPr>
          <a:xfrm>
            <a:off x="457200" y="205978"/>
            <a:ext cx="8229600" cy="8574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590" name="Google Shape;590;p136"/>
          <p:cNvSpPr txBox="1">
            <a:spLocks noGrp="1"/>
          </p:cNvSpPr>
          <p:nvPr>
            <p:ph type="body" idx="1"/>
          </p:nvPr>
        </p:nvSpPr>
        <p:spPr>
          <a:xfrm>
            <a:off x="457200" y="1200150"/>
            <a:ext cx="8229600" cy="3394500"/>
          </a:xfrm>
          <a:prstGeom prst="rect">
            <a:avLst/>
          </a:prstGeom>
          <a:noFill/>
          <a:ln>
            <a:noFill/>
          </a:ln>
        </p:spPr>
        <p:txBody>
          <a:bodyPr spcFirstLastPara="1" wrap="square" lIns="91425" tIns="91425" rIns="91425" bIns="91425"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91" name="Google Shape;591;p136"/>
          <p:cNvSpPr txBox="1">
            <a:spLocks noGrp="1"/>
          </p:cNvSpPr>
          <p:nvPr>
            <p:ph type="dt" idx="10"/>
          </p:nvPr>
        </p:nvSpPr>
        <p:spPr>
          <a:xfrm>
            <a:off x="457200" y="4767263"/>
            <a:ext cx="2133600" cy="2739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92" name="Google Shape;592;p136"/>
          <p:cNvSpPr txBox="1">
            <a:spLocks noGrp="1"/>
          </p:cNvSpPr>
          <p:nvPr>
            <p:ph type="ftr" idx="11"/>
          </p:nvPr>
        </p:nvSpPr>
        <p:spPr>
          <a:xfrm>
            <a:off x="3124200" y="4767263"/>
            <a:ext cx="2895600" cy="2739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93" name="Google Shape;593;p13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extLst>
      <p:ext uri="{BB962C8B-B14F-4D97-AF65-F5344CB8AC3E}">
        <p14:creationId xmlns:p14="http://schemas.microsoft.com/office/powerpoint/2010/main" val="1449309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66"/>
        <p:cNvGrpSpPr/>
        <p:nvPr/>
      </p:nvGrpSpPr>
      <p:grpSpPr>
        <a:xfrm>
          <a:off x="0" y="0"/>
          <a:ext cx="0" cy="0"/>
          <a:chOff x="0" y="0"/>
          <a:chExt cx="0" cy="0"/>
        </a:xfrm>
      </p:grpSpPr>
      <p:sp>
        <p:nvSpPr>
          <p:cNvPr id="67" name="Google Shape;67;p16"/>
          <p:cNvSpPr txBox="1">
            <a:spLocks noGrp="1"/>
          </p:cNvSpPr>
          <p:nvPr>
            <p:ph type="title"/>
          </p:nvPr>
        </p:nvSpPr>
        <p:spPr>
          <a:xfrm>
            <a:off x="457200" y="184825"/>
            <a:ext cx="7986300" cy="800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3200"/>
              <a:buNone/>
              <a:defRPr>
                <a:solidFill>
                  <a:srgbClr val="4D474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p16"/>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lvl1pPr marL="457200" lvl="0" indent="-330200" algn="l" rtl="0">
              <a:spcBef>
                <a:spcPts val="480"/>
              </a:spcBef>
              <a:spcAft>
                <a:spcPts val="0"/>
              </a:spcAft>
              <a:buSzPts val="1600"/>
              <a:buChar char="●"/>
              <a:defRPr>
                <a:solidFill>
                  <a:srgbClr val="4D4742"/>
                </a:solidFill>
              </a:defRPr>
            </a:lvl1pPr>
            <a:lvl2pPr marL="914400" lvl="1" indent="-368300" algn="l" rtl="0">
              <a:spcBef>
                <a:spcPts val="440"/>
              </a:spcBef>
              <a:spcAft>
                <a:spcPts val="0"/>
              </a:spcAft>
              <a:buSzPts val="2200"/>
              <a:buChar char="○"/>
              <a:defRPr>
                <a:solidFill>
                  <a:srgbClr val="4D4742"/>
                </a:solidFill>
              </a:defRPr>
            </a:lvl2pPr>
            <a:lvl3pPr marL="1371600" lvl="2" indent="-355600" algn="l" rtl="0">
              <a:spcBef>
                <a:spcPts val="400"/>
              </a:spcBef>
              <a:spcAft>
                <a:spcPts val="0"/>
              </a:spcAft>
              <a:buSzPts val="2000"/>
              <a:buChar char="■"/>
              <a:defRPr>
                <a:solidFill>
                  <a:srgbClr val="4D4742"/>
                </a:solidFill>
              </a:defRPr>
            </a:lvl3pPr>
            <a:lvl4pPr marL="1828800" lvl="3" indent="-342900" algn="l" rtl="0">
              <a:spcBef>
                <a:spcPts val="360"/>
              </a:spcBef>
              <a:spcAft>
                <a:spcPts val="0"/>
              </a:spcAft>
              <a:buSzPts val="1800"/>
              <a:buChar char="●"/>
              <a:defRPr>
                <a:solidFill>
                  <a:srgbClr val="4D4742"/>
                </a:solidFill>
              </a:defRPr>
            </a:lvl4pPr>
            <a:lvl5pPr marL="2286000" lvl="4" indent="-317500" algn="l" rtl="0">
              <a:spcBef>
                <a:spcPts val="280"/>
              </a:spcBef>
              <a:spcAft>
                <a:spcPts val="0"/>
              </a:spcAft>
              <a:buSzPts val="1400"/>
              <a:buChar char="○"/>
              <a:defRPr>
                <a:solidFill>
                  <a:srgbClr val="4D4742"/>
                </a:solidFill>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69" name="Google Shape;69;p16"/>
          <p:cNvSpPr txBox="1">
            <a:spLocks noGrp="1"/>
          </p:cNvSpPr>
          <p:nvPr>
            <p:ph type="dt" idx="10"/>
          </p:nvPr>
        </p:nvSpPr>
        <p:spPr>
          <a:xfrm>
            <a:off x="457200" y="4949190"/>
            <a:ext cx="1447800" cy="184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dirty="0"/>
          </a:p>
        </p:txBody>
      </p:sp>
      <p:sp>
        <p:nvSpPr>
          <p:cNvPr id="70" name="Google Shape;70;p16"/>
          <p:cNvSpPr txBox="1">
            <a:spLocks noGrp="1"/>
          </p:cNvSpPr>
          <p:nvPr>
            <p:ph type="ftr" idx="11"/>
          </p:nvPr>
        </p:nvSpPr>
        <p:spPr>
          <a:xfrm>
            <a:off x="3124200" y="4949190"/>
            <a:ext cx="2895600" cy="184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dirty="0"/>
          </a:p>
        </p:txBody>
      </p:sp>
      <p:sp>
        <p:nvSpPr>
          <p:cNvPr id="71" name="Google Shape;71;p16"/>
          <p:cNvSpPr txBox="1">
            <a:spLocks noGrp="1"/>
          </p:cNvSpPr>
          <p:nvPr>
            <p:ph type="sldNum" idx="12"/>
          </p:nvPr>
        </p:nvSpPr>
        <p:spPr>
          <a:xfrm>
            <a:off x="6553200" y="4949190"/>
            <a:ext cx="2133600" cy="184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b="0" i="0" u="none" strike="noStrike" cap="none">
                <a:solidFill>
                  <a:schemeClr val="dk1"/>
                </a:solidFill>
                <a:latin typeface="Verdana"/>
                <a:ea typeface="Verdana"/>
                <a:cs typeface="Verdana"/>
                <a:sym typeface="Verdana"/>
              </a:defRPr>
            </a:lvl1pPr>
            <a:lvl2pPr marL="0" marR="0" lvl="1" indent="0" algn="l" rtl="0">
              <a:spcBef>
                <a:spcPts val="0"/>
              </a:spcBef>
              <a:spcAft>
                <a:spcPts val="0"/>
              </a:spcAft>
              <a:buNone/>
              <a:defRPr sz="1800" b="0" i="0" u="none" strike="noStrike" cap="none">
                <a:solidFill>
                  <a:schemeClr val="dk1"/>
                </a:solidFill>
                <a:latin typeface="Verdana"/>
                <a:ea typeface="Verdana"/>
                <a:cs typeface="Verdana"/>
                <a:sym typeface="Verdana"/>
              </a:defRPr>
            </a:lvl2pPr>
            <a:lvl3pPr marL="0" marR="0" lvl="2" indent="0" algn="l" rtl="0">
              <a:spcBef>
                <a:spcPts val="0"/>
              </a:spcBef>
              <a:spcAft>
                <a:spcPts val="0"/>
              </a:spcAft>
              <a:buNone/>
              <a:defRPr sz="1800" b="0" i="0" u="none" strike="noStrike" cap="none">
                <a:solidFill>
                  <a:schemeClr val="dk1"/>
                </a:solidFill>
                <a:latin typeface="Verdana"/>
                <a:ea typeface="Verdana"/>
                <a:cs typeface="Verdana"/>
                <a:sym typeface="Verdana"/>
              </a:defRPr>
            </a:lvl3pPr>
            <a:lvl4pPr marL="0" marR="0" lvl="3" indent="0" algn="l" rtl="0">
              <a:spcBef>
                <a:spcPts val="0"/>
              </a:spcBef>
              <a:spcAft>
                <a:spcPts val="0"/>
              </a:spcAft>
              <a:buNone/>
              <a:defRPr sz="1800" b="0" i="0" u="none" strike="noStrike" cap="none">
                <a:solidFill>
                  <a:schemeClr val="dk1"/>
                </a:solidFill>
                <a:latin typeface="Verdana"/>
                <a:ea typeface="Verdana"/>
                <a:cs typeface="Verdana"/>
                <a:sym typeface="Verdana"/>
              </a:defRPr>
            </a:lvl4pPr>
            <a:lvl5pPr marL="0" marR="0" lvl="4" indent="0" algn="l" rtl="0">
              <a:spcBef>
                <a:spcPts val="0"/>
              </a:spcBef>
              <a:spcAft>
                <a:spcPts val="0"/>
              </a:spcAft>
              <a:buNone/>
              <a:defRPr sz="1800" b="0" i="0" u="none" strike="noStrike" cap="none">
                <a:solidFill>
                  <a:schemeClr val="dk1"/>
                </a:solidFill>
                <a:latin typeface="Verdana"/>
                <a:ea typeface="Verdana"/>
                <a:cs typeface="Verdana"/>
                <a:sym typeface="Verdana"/>
              </a:defRPr>
            </a:lvl5pPr>
            <a:lvl6pPr marL="0" marR="0" lvl="5" indent="0" algn="l" rtl="0">
              <a:spcBef>
                <a:spcPts val="0"/>
              </a:spcBef>
              <a:spcAft>
                <a:spcPts val="0"/>
              </a:spcAft>
              <a:buNone/>
              <a:defRPr sz="1800" b="0" i="0" u="none" strike="noStrike" cap="none">
                <a:solidFill>
                  <a:schemeClr val="dk1"/>
                </a:solidFill>
                <a:latin typeface="Verdana"/>
                <a:ea typeface="Verdana"/>
                <a:cs typeface="Verdana"/>
                <a:sym typeface="Verdana"/>
              </a:defRPr>
            </a:lvl6pPr>
            <a:lvl7pPr marL="0" marR="0" lvl="6" indent="0" algn="l" rtl="0">
              <a:spcBef>
                <a:spcPts val="0"/>
              </a:spcBef>
              <a:spcAft>
                <a:spcPts val="0"/>
              </a:spcAft>
              <a:buNone/>
              <a:defRPr sz="1800" b="0" i="0" u="none" strike="noStrike" cap="none">
                <a:solidFill>
                  <a:schemeClr val="dk1"/>
                </a:solidFill>
                <a:latin typeface="Verdana"/>
                <a:ea typeface="Verdana"/>
                <a:cs typeface="Verdana"/>
                <a:sym typeface="Verdana"/>
              </a:defRPr>
            </a:lvl7pPr>
            <a:lvl8pPr marL="0" marR="0" lvl="7" indent="0" algn="l" rtl="0">
              <a:spcBef>
                <a:spcPts val="0"/>
              </a:spcBef>
              <a:spcAft>
                <a:spcPts val="0"/>
              </a:spcAft>
              <a:buNone/>
              <a:defRPr sz="1800" b="0" i="0" u="none" strike="noStrike" cap="none">
                <a:solidFill>
                  <a:schemeClr val="dk1"/>
                </a:solidFill>
                <a:latin typeface="Verdana"/>
                <a:ea typeface="Verdana"/>
                <a:cs typeface="Verdana"/>
                <a:sym typeface="Verdana"/>
              </a:defRPr>
            </a:lvl8pPr>
            <a:lvl9pPr marL="0" marR="0" lvl="8" indent="0" algn="l" rtl="0">
              <a:spcBef>
                <a:spcPts val="0"/>
              </a:spcBef>
              <a:spcAft>
                <a:spcPts val="0"/>
              </a:spcAft>
              <a:buNone/>
              <a:defRPr sz="1800" b="0" i="0" u="none" strike="noStrike" cap="none">
                <a:solidFill>
                  <a:schemeClr val="dk1"/>
                </a:solidFill>
                <a:latin typeface="Verdana"/>
                <a:ea typeface="Verdana"/>
                <a:cs typeface="Verdana"/>
                <a:sym typeface="Verdana"/>
              </a:defRPr>
            </a:lvl9pPr>
          </a:lstStyle>
          <a:p>
            <a:pPr marL="0" lvl="0" indent="0" algn="l" rtl="0">
              <a:spcBef>
                <a:spcPts val="0"/>
              </a:spcBef>
              <a:spcAft>
                <a:spcPts val="0"/>
              </a:spcAft>
              <a:buNone/>
            </a:pPr>
            <a:fld id="{00000000-1234-1234-1234-123412341234}" type="slidenum">
              <a:rPr lang="en-GB"/>
              <a:t>‹#›</a:t>
            </a:fld>
            <a:endParaRPr dirty="0"/>
          </a:p>
        </p:txBody>
      </p:sp>
    </p:spTree>
    <p:extLst>
      <p:ext uri="{BB962C8B-B14F-4D97-AF65-F5344CB8AC3E}">
        <p14:creationId xmlns:p14="http://schemas.microsoft.com/office/powerpoint/2010/main" val="3270384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AAB344-EFF9-8449-A57F-ED9A8F2EDF7E}"/>
              </a:ext>
            </a:extLst>
          </p:cNvPr>
          <p:cNvSpPr>
            <a:spLocks noGrp="1"/>
          </p:cNvSpPr>
          <p:nvPr>
            <p:ph type="dt" sz="half" idx="10"/>
          </p:nvPr>
        </p:nvSpPr>
        <p:spPr/>
        <p:txBody>
          <a:bodyPr/>
          <a:lstStyle/>
          <a:p>
            <a:fld id="{4A4DA20A-E27E-DC46-B01D-CB1FF457D946}" type="datetimeFigureOut">
              <a:rPr lang="en-US" smtClean="0"/>
              <a:t>8/4/20</a:t>
            </a:fld>
            <a:endParaRPr lang="en-US" dirty="0"/>
          </a:p>
        </p:txBody>
      </p:sp>
      <p:sp>
        <p:nvSpPr>
          <p:cNvPr id="3" name="Footer Placeholder 2">
            <a:extLst>
              <a:ext uri="{FF2B5EF4-FFF2-40B4-BE49-F238E27FC236}">
                <a16:creationId xmlns:a16="http://schemas.microsoft.com/office/drawing/2014/main" id="{23BB3F32-FF34-B748-A9F4-3DFF924B1D0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CF670A5-7DE5-CC4B-9209-38215CD296EF}"/>
              </a:ext>
            </a:extLst>
          </p:cNvPr>
          <p:cNvSpPr>
            <a:spLocks noGrp="1"/>
          </p:cNvSpPr>
          <p:nvPr>
            <p:ph type="sldNum" sz="quarter" idx="12"/>
          </p:nvPr>
        </p:nvSpPr>
        <p:spPr/>
        <p:txBody>
          <a:bodyPr/>
          <a:lstStyle/>
          <a:p>
            <a:fld id="{48872CAF-6399-5D43-9B16-EF5CD13FB96E}" type="slidenum">
              <a:rPr lang="en-US" smtClean="0"/>
              <a:t>‹#›</a:t>
            </a:fld>
            <a:endParaRPr lang="en-US" dirty="0"/>
          </a:p>
        </p:txBody>
      </p:sp>
    </p:spTree>
    <p:extLst>
      <p:ext uri="{BB962C8B-B14F-4D97-AF65-F5344CB8AC3E}">
        <p14:creationId xmlns:p14="http://schemas.microsoft.com/office/powerpoint/2010/main" val="2721213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2">
  <p:cSld name="Blank_1">
    <p:spTree>
      <p:nvGrpSpPr>
        <p:cNvPr id="1" name="Shape 5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7" r:id="rId8"/>
    <p:sldLayoutId id="2147483660" r:id="rId9"/>
    <p:sldLayoutId id="2147483690" r:id="rId10"/>
    <p:sldLayoutId id="214748369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8"/>
        <p:cNvGrpSpPr/>
        <p:nvPr/>
      </p:nvGrpSpPr>
      <p:grpSpPr>
        <a:xfrm>
          <a:off x="0" y="0"/>
          <a:ext cx="0" cy="0"/>
          <a:chOff x="0" y="0"/>
          <a:chExt cx="0" cy="0"/>
        </a:xfrm>
      </p:grpSpPr>
      <p:sp>
        <p:nvSpPr>
          <p:cNvPr id="149" name="Google Shape;14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Montserrat Thin"/>
                <a:ea typeface="Montserrat Thin"/>
                <a:cs typeface="Montserrat Thin"/>
                <a:sym typeface="Montserrat Thin"/>
              </a:defRPr>
            </a:lvl1pPr>
            <a:lvl2pPr marL="914400" marR="0" lvl="1" indent="-22860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Montserrat Thin"/>
                <a:ea typeface="Montserrat Thin"/>
                <a:cs typeface="Montserrat Thin"/>
                <a:sym typeface="Montserrat Thin"/>
              </a:defRPr>
            </a:lvl2pPr>
            <a:lvl3pPr marL="1371600" marR="0" lvl="2" indent="-228600" algn="l"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Montserrat Thin"/>
                <a:ea typeface="Montserrat Thin"/>
                <a:cs typeface="Montserrat Thin"/>
                <a:sym typeface="Montserrat Thin"/>
              </a:defRPr>
            </a:lvl3pPr>
            <a:lvl4pPr marL="1828800" marR="0" lvl="3"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Montserrat Thin"/>
                <a:ea typeface="Montserrat Thin"/>
                <a:cs typeface="Montserrat Thin"/>
                <a:sym typeface="Montserrat Thin"/>
              </a:defRPr>
            </a:lvl4pPr>
            <a:lvl5pPr marL="2286000" marR="0" lvl="4"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Montserrat Thin"/>
                <a:ea typeface="Montserrat Thin"/>
                <a:cs typeface="Montserrat Thin"/>
                <a:sym typeface="Montserrat Thi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Lato Light"/>
                <a:ea typeface="Lato Light"/>
                <a:cs typeface="Lato Light"/>
                <a:sym typeface="Lato Light"/>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Lato Light"/>
                <a:ea typeface="Lato Light"/>
                <a:cs typeface="Lato Light"/>
                <a:sym typeface="Lato Light"/>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Lato Light"/>
                <a:ea typeface="Lato Light"/>
                <a:cs typeface="Lato Light"/>
                <a:sym typeface="Lato Light"/>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Lato Light"/>
                <a:ea typeface="Lato Light"/>
                <a:cs typeface="Lato Light"/>
                <a:sym typeface="Lato Light"/>
              </a:defRPr>
            </a:lvl9pPr>
          </a:lstStyle>
          <a:p>
            <a:endParaRPr/>
          </a:p>
        </p:txBody>
      </p:sp>
      <p:sp>
        <p:nvSpPr>
          <p:cNvPr id="150" name="Google Shape;150;p40"/>
          <p:cNvSpPr txBox="1">
            <a:spLocks noGrp="1"/>
          </p:cNvSpPr>
          <p:nvPr>
            <p:ph type="title"/>
          </p:nvPr>
        </p:nvSpPr>
        <p:spPr>
          <a:xfrm>
            <a:off x="628814" y="273844"/>
            <a:ext cx="7886400" cy="994200"/>
          </a:xfrm>
          <a:prstGeom prst="rect">
            <a:avLst/>
          </a:prstGeom>
          <a:noFill/>
          <a:ln>
            <a:noFill/>
          </a:ln>
        </p:spPr>
        <p:txBody>
          <a:bodyPr spcFirstLastPara="1" wrap="square" lIns="34300" tIns="17150" rIns="34300" bIns="17150" anchor="ctr" anchorCtr="0">
            <a:noAutofit/>
          </a:bodyPr>
          <a:lstStyle>
            <a:lvl1pPr marR="0" lvl="0" algn="l" rtl="0">
              <a:lnSpc>
                <a:spcPct val="90000"/>
              </a:lnSpc>
              <a:spcBef>
                <a:spcPts val="0"/>
              </a:spcBef>
              <a:spcAft>
                <a:spcPts val="0"/>
              </a:spcAft>
              <a:buClr>
                <a:schemeClr val="dk1"/>
              </a:buClr>
              <a:buSzPts val="1500"/>
              <a:buFont typeface="Montserrat Light"/>
              <a:buNone/>
              <a:defRPr sz="1500" b="0" i="0" u="none" strike="noStrike" cap="none">
                <a:solidFill>
                  <a:schemeClr val="dk1"/>
                </a:solidFill>
                <a:latin typeface="Montserrat Light"/>
                <a:ea typeface="Montserrat Light"/>
                <a:cs typeface="Montserrat Light"/>
                <a:sym typeface="Montserrat Light"/>
              </a:defRPr>
            </a:lvl1pPr>
            <a:lvl2pPr lvl="1">
              <a:spcBef>
                <a:spcPts val="0"/>
              </a:spcBef>
              <a:spcAft>
                <a:spcPts val="0"/>
              </a:spcAft>
              <a:buSzPts val="500"/>
              <a:buNone/>
              <a:defRPr sz="700"/>
            </a:lvl2pPr>
            <a:lvl3pPr lvl="2">
              <a:spcBef>
                <a:spcPts val="0"/>
              </a:spcBef>
              <a:spcAft>
                <a:spcPts val="0"/>
              </a:spcAft>
              <a:buSzPts val="500"/>
              <a:buNone/>
              <a:defRPr sz="700"/>
            </a:lvl3pPr>
            <a:lvl4pPr lvl="3">
              <a:spcBef>
                <a:spcPts val="0"/>
              </a:spcBef>
              <a:spcAft>
                <a:spcPts val="0"/>
              </a:spcAft>
              <a:buSzPts val="500"/>
              <a:buNone/>
              <a:defRPr sz="700"/>
            </a:lvl4pPr>
            <a:lvl5pPr lvl="4">
              <a:spcBef>
                <a:spcPts val="0"/>
              </a:spcBef>
              <a:spcAft>
                <a:spcPts val="0"/>
              </a:spcAft>
              <a:buSzPts val="500"/>
              <a:buNone/>
              <a:defRPr sz="700"/>
            </a:lvl5pPr>
            <a:lvl6pPr lvl="5">
              <a:spcBef>
                <a:spcPts val="0"/>
              </a:spcBef>
              <a:spcAft>
                <a:spcPts val="0"/>
              </a:spcAft>
              <a:buSzPts val="500"/>
              <a:buNone/>
              <a:defRPr sz="700"/>
            </a:lvl6pPr>
            <a:lvl7pPr lvl="6">
              <a:spcBef>
                <a:spcPts val="0"/>
              </a:spcBef>
              <a:spcAft>
                <a:spcPts val="0"/>
              </a:spcAft>
              <a:buSzPts val="500"/>
              <a:buNone/>
              <a:defRPr sz="700"/>
            </a:lvl7pPr>
            <a:lvl8pPr lvl="7">
              <a:spcBef>
                <a:spcPts val="0"/>
              </a:spcBef>
              <a:spcAft>
                <a:spcPts val="0"/>
              </a:spcAft>
              <a:buSzPts val="500"/>
              <a:buNone/>
              <a:defRPr sz="700"/>
            </a:lvl8pPr>
            <a:lvl9pPr lvl="8">
              <a:spcBef>
                <a:spcPts val="0"/>
              </a:spcBef>
              <a:spcAft>
                <a:spcPts val="0"/>
              </a:spcAft>
              <a:buSzPts val="500"/>
              <a:buNone/>
              <a:defRPr sz="700"/>
            </a:lvl9pPr>
          </a:lstStyle>
          <a:p>
            <a:endParaRPr/>
          </a:p>
        </p:txBody>
      </p:sp>
    </p:spTree>
  </p:cSld>
  <p:clrMap bg1="lt1" tx1="dk1" bg2="dk2" tx2="lt2" accent1="accent1" accent2="accent2" accent3="accent3" accent4="accent4" accent5="accent5" accent6="accent6" hlink="hlink" folHlink="folHlink"/>
  <p:sldLayoutIdLst>
    <p:sldLayoutId id="214748368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hyperlink" Target="mailto:hello@locus.co.nz"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in a dark room&#10;&#10;Description automatically generated">
            <a:extLst>
              <a:ext uri="{FF2B5EF4-FFF2-40B4-BE49-F238E27FC236}">
                <a16:creationId xmlns:a16="http://schemas.microsoft.com/office/drawing/2014/main" id="{1E2FCB34-61AB-524E-87EC-E13D6975B2B9}"/>
              </a:ext>
            </a:extLst>
          </p:cNvPr>
          <p:cNvPicPr>
            <a:picLocks noChangeAspect="1"/>
          </p:cNvPicPr>
          <p:nvPr/>
        </p:nvPicPr>
        <p:blipFill rotWithShape="1">
          <a:blip r:embed="rId2"/>
          <a:srcRect t="21333"/>
          <a:stretch/>
        </p:blipFill>
        <p:spPr>
          <a:xfrm>
            <a:off x="-1" y="0"/>
            <a:ext cx="9144001" cy="5139409"/>
          </a:xfrm>
          <a:prstGeom prst="rect">
            <a:avLst/>
          </a:prstGeom>
        </p:spPr>
      </p:pic>
      <p:pic>
        <p:nvPicPr>
          <p:cNvPr id="8" name="Picture 7">
            <a:extLst>
              <a:ext uri="{FF2B5EF4-FFF2-40B4-BE49-F238E27FC236}">
                <a16:creationId xmlns:a16="http://schemas.microsoft.com/office/drawing/2014/main" id="{9F1A505C-D3F0-584E-AA2E-D307CE151374}"/>
              </a:ext>
            </a:extLst>
          </p:cNvPr>
          <p:cNvPicPr>
            <a:picLocks noChangeAspect="1"/>
          </p:cNvPicPr>
          <p:nvPr/>
        </p:nvPicPr>
        <p:blipFill>
          <a:blip r:embed="rId3"/>
          <a:stretch>
            <a:fillRect/>
          </a:stretch>
        </p:blipFill>
        <p:spPr>
          <a:xfrm>
            <a:off x="5381260" y="4160086"/>
            <a:ext cx="3461107" cy="776839"/>
          </a:xfrm>
          <a:prstGeom prst="rect">
            <a:avLst/>
          </a:prstGeom>
        </p:spPr>
      </p:pic>
      <p:sp>
        <p:nvSpPr>
          <p:cNvPr id="12" name="Rectangle 11">
            <a:extLst>
              <a:ext uri="{FF2B5EF4-FFF2-40B4-BE49-F238E27FC236}">
                <a16:creationId xmlns:a16="http://schemas.microsoft.com/office/drawing/2014/main" id="{A4E4157B-E296-514F-81E3-AA48BA7EC7D1}"/>
              </a:ext>
            </a:extLst>
          </p:cNvPr>
          <p:cNvSpPr/>
          <p:nvPr/>
        </p:nvSpPr>
        <p:spPr>
          <a:xfrm>
            <a:off x="0" y="1775619"/>
            <a:ext cx="9144000" cy="158816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3" name="Google Shape;159;p42">
            <a:extLst>
              <a:ext uri="{FF2B5EF4-FFF2-40B4-BE49-F238E27FC236}">
                <a16:creationId xmlns:a16="http://schemas.microsoft.com/office/drawing/2014/main" id="{E8E9331E-67BF-4942-8938-6FCAF72E9EA4}"/>
              </a:ext>
            </a:extLst>
          </p:cNvPr>
          <p:cNvSpPr txBox="1"/>
          <p:nvPr/>
        </p:nvSpPr>
        <p:spPr>
          <a:xfrm>
            <a:off x="406949" y="1775619"/>
            <a:ext cx="8330100" cy="16809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AU" sz="4000" b="1" dirty="0">
                <a:solidFill>
                  <a:srgbClr val="FFFFFF"/>
                </a:solidFill>
                <a:latin typeface="Calibri" panose="020F0502020204030204" pitchFamily="34" charset="0"/>
                <a:ea typeface="Source Sans Pro"/>
                <a:cs typeface="Calibri" panose="020F0502020204030204" pitchFamily="34" charset="0"/>
                <a:sym typeface="Source Sans Pro"/>
              </a:rPr>
              <a:t>OPTIMISING FME: LESSONS IN WORKSPACE EFFICIENCY</a:t>
            </a:r>
          </a:p>
        </p:txBody>
      </p:sp>
      <p:pic>
        <p:nvPicPr>
          <p:cNvPr id="18" name="Picture 17" descr="A picture containing drawing&#10;&#10;Description automatically generated">
            <a:extLst>
              <a:ext uri="{FF2B5EF4-FFF2-40B4-BE49-F238E27FC236}">
                <a16:creationId xmlns:a16="http://schemas.microsoft.com/office/drawing/2014/main" id="{FEA03C09-E030-BB46-A0B4-AF9E20255EB9}"/>
              </a:ext>
            </a:extLst>
          </p:cNvPr>
          <p:cNvPicPr>
            <a:picLocks noChangeAspect="1"/>
          </p:cNvPicPr>
          <p:nvPr/>
        </p:nvPicPr>
        <p:blipFill>
          <a:blip r:embed="rId4"/>
          <a:stretch>
            <a:fillRect/>
          </a:stretch>
        </p:blipFill>
        <p:spPr>
          <a:xfrm>
            <a:off x="406949" y="190500"/>
            <a:ext cx="1187450" cy="1177874"/>
          </a:xfrm>
          <a:prstGeom prst="rect">
            <a:avLst/>
          </a:prstGeom>
        </p:spPr>
      </p:pic>
      <p:pic>
        <p:nvPicPr>
          <p:cNvPr id="19" name="Graphic 18" descr="Laptop">
            <a:extLst>
              <a:ext uri="{FF2B5EF4-FFF2-40B4-BE49-F238E27FC236}">
                <a16:creationId xmlns:a16="http://schemas.microsoft.com/office/drawing/2014/main" id="{27611479-1776-A743-891C-08726E4117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1888" y="726862"/>
            <a:ext cx="572932" cy="572932"/>
          </a:xfrm>
          <a:prstGeom prst="rect">
            <a:avLst/>
          </a:prstGeom>
        </p:spPr>
      </p:pic>
      <p:sp>
        <p:nvSpPr>
          <p:cNvPr id="20" name="TextBox 19">
            <a:extLst>
              <a:ext uri="{FF2B5EF4-FFF2-40B4-BE49-F238E27FC236}">
                <a16:creationId xmlns:a16="http://schemas.microsoft.com/office/drawing/2014/main" id="{9B2FA618-8AE9-C74D-9440-C9397C53D9EA}"/>
              </a:ext>
            </a:extLst>
          </p:cNvPr>
          <p:cNvSpPr txBox="1"/>
          <p:nvPr/>
        </p:nvSpPr>
        <p:spPr>
          <a:xfrm>
            <a:off x="214814" y="296757"/>
            <a:ext cx="1567080" cy="523220"/>
          </a:xfrm>
          <a:prstGeom prst="rect">
            <a:avLst/>
          </a:prstGeom>
          <a:noFill/>
        </p:spPr>
        <p:txBody>
          <a:bodyPr wrap="square" rtlCol="0">
            <a:spAutoFit/>
          </a:bodyPr>
          <a:lstStyle/>
          <a:p>
            <a:pPr algn="ctr"/>
            <a:r>
              <a:rPr lang="en-US" b="1" dirty="0">
                <a:solidFill>
                  <a:schemeClr val="bg1"/>
                </a:solidFill>
                <a:latin typeface="Calibri" panose="020F0502020204030204" pitchFamily="34" charset="0"/>
                <a:cs typeface="Calibri" panose="020F0502020204030204" pitchFamily="34" charset="0"/>
              </a:rPr>
              <a:t>FREE</a:t>
            </a:r>
          </a:p>
          <a:p>
            <a:pPr algn="ctr"/>
            <a:r>
              <a:rPr lang="en-US" b="1" dirty="0">
                <a:solidFill>
                  <a:schemeClr val="bg1"/>
                </a:solidFill>
                <a:latin typeface="Calibri" panose="020F0502020204030204" pitchFamily="34" charset="0"/>
                <a:cs typeface="Calibri" panose="020F0502020204030204" pitchFamily="34" charset="0"/>
              </a:rPr>
              <a:t>WEBINAR </a:t>
            </a:r>
          </a:p>
        </p:txBody>
      </p:sp>
    </p:spTree>
    <p:extLst>
      <p:ext uri="{BB962C8B-B14F-4D97-AF65-F5344CB8AC3E}">
        <p14:creationId xmlns:p14="http://schemas.microsoft.com/office/powerpoint/2010/main" val="2599737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66;p49">
            <a:extLst>
              <a:ext uri="{FF2B5EF4-FFF2-40B4-BE49-F238E27FC236}">
                <a16:creationId xmlns:a16="http://schemas.microsoft.com/office/drawing/2014/main" id="{E51D3505-A551-8B47-8283-EB48185A9806}"/>
              </a:ext>
            </a:extLst>
          </p:cNvPr>
          <p:cNvSpPr/>
          <p:nvPr/>
        </p:nvSpPr>
        <p:spPr>
          <a:xfrm>
            <a:off x="0" y="-193306"/>
            <a:ext cx="9144000" cy="2381877"/>
          </a:xfrm>
          <a:prstGeom prst="rect">
            <a:avLst/>
          </a:prstGeom>
          <a:solidFill>
            <a:srgbClr val="002060"/>
          </a:solidFill>
          <a:ln>
            <a:noFill/>
          </a:ln>
        </p:spPr>
        <p:txBody>
          <a:bodyPr spcFirstLastPara="1" wrap="square" lIns="34300" tIns="17150" rIns="34300" bIns="17150" anchor="ctr" anchorCtr="0">
            <a:noAutofit/>
          </a:bodyPr>
          <a:lstStyle/>
          <a:p>
            <a:pPr algn="ctr"/>
            <a:endParaRPr dirty="0">
              <a:solidFill>
                <a:srgbClr val="FFFFFF"/>
              </a:solidFill>
              <a:latin typeface="Calibri" panose="020F0502020204030204" pitchFamily="34" charset="0"/>
              <a:ea typeface="Lato Light"/>
              <a:cs typeface="Calibri" panose="020F0502020204030204" pitchFamily="34" charset="0"/>
              <a:sym typeface="Lato Light"/>
            </a:endParaRPr>
          </a:p>
        </p:txBody>
      </p:sp>
      <p:sp>
        <p:nvSpPr>
          <p:cNvPr id="3" name="Google Shape;273;p49">
            <a:extLst>
              <a:ext uri="{FF2B5EF4-FFF2-40B4-BE49-F238E27FC236}">
                <a16:creationId xmlns:a16="http://schemas.microsoft.com/office/drawing/2014/main" id="{1FB78569-EE63-1944-A737-D703F65C2AE5}"/>
              </a:ext>
            </a:extLst>
          </p:cNvPr>
          <p:cNvSpPr txBox="1"/>
          <p:nvPr/>
        </p:nvSpPr>
        <p:spPr>
          <a:xfrm>
            <a:off x="275324" y="-71240"/>
            <a:ext cx="8393453" cy="574987"/>
          </a:xfrm>
          <a:prstGeom prst="rect">
            <a:avLst/>
          </a:prstGeom>
          <a:noFill/>
          <a:ln>
            <a:noFill/>
          </a:ln>
          <a:effectLst>
            <a:outerShdw blurRad="57150" dist="19050" dir="5400000" algn="bl" rotWithShape="0">
              <a:srgbClr val="000000">
                <a:alpha val="50000"/>
              </a:srgbClr>
            </a:outerShdw>
          </a:effectLst>
        </p:spPr>
        <p:txBody>
          <a:bodyPr spcFirstLastPara="1" wrap="square" lIns="34300" tIns="17150" rIns="34300" bIns="17150" anchor="t" anchorCtr="0">
            <a:noAutofit/>
          </a:bodyPr>
          <a:lstStyle/>
          <a:p>
            <a:r>
              <a:rPr lang="en-US" sz="2400" b="1" dirty="0">
                <a:solidFill>
                  <a:srgbClr val="FFFFFF"/>
                </a:solidFill>
                <a:latin typeface="Calibri"/>
                <a:ea typeface="Source Sans Pro"/>
                <a:cs typeface="Calibri"/>
                <a:sym typeface="Source Sans Pro"/>
              </a:rPr>
              <a:t>MEET LOCUS</a:t>
            </a:r>
            <a:endParaRPr lang="en-US" sz="2400" b="1" dirty="0">
              <a:latin typeface="Calibri"/>
              <a:ea typeface="Source Sans Pro"/>
              <a:cs typeface="Calibri"/>
            </a:endParaRPr>
          </a:p>
        </p:txBody>
      </p:sp>
      <p:sp>
        <p:nvSpPr>
          <p:cNvPr id="6" name="TextBox 5">
            <a:extLst>
              <a:ext uri="{FF2B5EF4-FFF2-40B4-BE49-F238E27FC236}">
                <a16:creationId xmlns:a16="http://schemas.microsoft.com/office/drawing/2014/main" id="{28734639-B25A-F44B-97C4-185F15A8980B}"/>
              </a:ext>
            </a:extLst>
          </p:cNvPr>
          <p:cNvSpPr txBox="1"/>
          <p:nvPr/>
        </p:nvSpPr>
        <p:spPr>
          <a:xfrm>
            <a:off x="137356" y="1542240"/>
            <a:ext cx="1446796" cy="646331"/>
          </a:xfrm>
          <a:prstGeom prst="rect">
            <a:avLst/>
          </a:prstGeom>
          <a:noFill/>
        </p:spPr>
        <p:txBody>
          <a:bodyPr wrap="square" rtlCol="0" anchor="t">
            <a:spAutoFit/>
          </a:bodyPr>
          <a:lstStyle/>
          <a:p>
            <a:pPr algn="ctr"/>
            <a:r>
              <a:rPr lang="en-AU" sz="1200" b="1" dirty="0">
                <a:solidFill>
                  <a:schemeClr val="bg1"/>
                </a:solidFill>
                <a:latin typeface="Calibri" panose="020F0502020204030204" pitchFamily="34" charset="0"/>
                <a:ea typeface="Source Sans Pro"/>
                <a:cs typeface="Calibri" panose="020F0502020204030204" pitchFamily="34" charset="0"/>
              </a:rPr>
              <a:t>Darren Fergus</a:t>
            </a:r>
          </a:p>
          <a:p>
            <a:pPr algn="ctr"/>
            <a:r>
              <a:rPr lang="en-AU" sz="1200" dirty="0">
                <a:solidFill>
                  <a:schemeClr val="bg1"/>
                </a:solidFill>
                <a:latin typeface="Calibri" panose="020F0502020204030204" pitchFamily="34" charset="0"/>
                <a:ea typeface="Source Sans Pro" panose="020B0503030403020204" pitchFamily="34" charset="0"/>
                <a:cs typeface="Calibri" panose="020F0502020204030204" pitchFamily="34" charset="0"/>
              </a:rPr>
              <a:t>Senior Technical</a:t>
            </a:r>
          </a:p>
          <a:p>
            <a:pPr algn="ctr"/>
            <a:r>
              <a:rPr lang="en-AU" sz="1200" dirty="0">
                <a:solidFill>
                  <a:schemeClr val="bg1"/>
                </a:solidFill>
                <a:latin typeface="Calibri" panose="020F0502020204030204" pitchFamily="34" charset="0"/>
                <a:ea typeface="Source Sans Pro" panose="020B0503030403020204" pitchFamily="34" charset="0"/>
                <a:cs typeface="Calibri" panose="020F0502020204030204" pitchFamily="34" charset="0"/>
              </a:rPr>
              <a:t>Consultant</a:t>
            </a:r>
            <a:endParaRPr lang="en-NZ" sz="1200" dirty="0">
              <a:solidFill>
                <a:schemeClr val="bg1"/>
              </a:solidFill>
              <a:latin typeface="Calibri" panose="020F0502020204030204" pitchFamily="34" charset="0"/>
              <a:ea typeface="Source Sans Pro" panose="020B050303040302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85DCA096-03D3-4346-B9E6-A8D72BECF8AC}"/>
              </a:ext>
            </a:extLst>
          </p:cNvPr>
          <p:cNvPicPr>
            <a:picLocks noChangeAspect="1"/>
          </p:cNvPicPr>
          <p:nvPr/>
        </p:nvPicPr>
        <p:blipFill>
          <a:blip r:embed="rId3"/>
          <a:stretch>
            <a:fillRect/>
          </a:stretch>
        </p:blipFill>
        <p:spPr>
          <a:xfrm>
            <a:off x="5342853" y="1286867"/>
            <a:ext cx="3108960" cy="696490"/>
          </a:xfrm>
          <a:prstGeom prst="rect">
            <a:avLst/>
          </a:prstGeom>
        </p:spPr>
      </p:pic>
      <p:sp>
        <p:nvSpPr>
          <p:cNvPr id="12" name="Google Shape;270;p49">
            <a:extLst>
              <a:ext uri="{FF2B5EF4-FFF2-40B4-BE49-F238E27FC236}">
                <a16:creationId xmlns:a16="http://schemas.microsoft.com/office/drawing/2014/main" id="{3A08805B-1B29-2B49-853A-62490DEB97C3}"/>
              </a:ext>
            </a:extLst>
          </p:cNvPr>
          <p:cNvSpPr/>
          <p:nvPr/>
        </p:nvSpPr>
        <p:spPr>
          <a:xfrm>
            <a:off x="5341455" y="165243"/>
            <a:ext cx="3523280" cy="1033784"/>
          </a:xfrm>
          <a:prstGeom prst="rect">
            <a:avLst/>
          </a:prstGeom>
          <a:noFill/>
          <a:ln>
            <a:noFill/>
          </a:ln>
        </p:spPr>
        <p:txBody>
          <a:bodyPr spcFirstLastPara="1" wrap="square" lIns="34300" tIns="17150" rIns="34300" bIns="17150" anchor="t" anchorCtr="0">
            <a:noAutofit/>
          </a:bodyPr>
          <a:lstStyle/>
          <a:p>
            <a:pPr marL="0" marR="0" lvl="0" indent="0" rtl="0">
              <a:lnSpc>
                <a:spcPct val="100000"/>
              </a:lnSpc>
              <a:spcBef>
                <a:spcPts val="0"/>
              </a:spcBef>
              <a:spcAft>
                <a:spcPts val="0"/>
              </a:spcAft>
              <a:buNone/>
            </a:pPr>
            <a:r>
              <a:rPr lang="en" sz="1600" dirty="0">
                <a:solidFill>
                  <a:schemeClr val="bg1"/>
                </a:solidFill>
                <a:latin typeface="Calibri" panose="020F0502020204030204" pitchFamily="34" charset="0"/>
                <a:ea typeface="Source Sans Pro"/>
                <a:cs typeface="Calibri" panose="020F0502020204030204" pitchFamily="34" charset="0"/>
                <a:sym typeface="Source Sans Pro"/>
              </a:rPr>
              <a:t>Safe Software Platinum Partner &amp; </a:t>
            </a:r>
          </a:p>
          <a:p>
            <a:pPr marL="0" marR="0" lvl="0" indent="0" rtl="0">
              <a:lnSpc>
                <a:spcPct val="100000"/>
              </a:lnSpc>
              <a:spcBef>
                <a:spcPts val="0"/>
              </a:spcBef>
              <a:spcAft>
                <a:spcPts val="0"/>
              </a:spcAft>
              <a:buNone/>
            </a:pPr>
            <a:r>
              <a:rPr lang="en" sz="1600" dirty="0">
                <a:solidFill>
                  <a:schemeClr val="bg1"/>
                </a:solidFill>
                <a:latin typeface="Calibri" panose="020F0502020204030204" pitchFamily="34" charset="0"/>
                <a:ea typeface="Source Sans Pro"/>
                <a:cs typeface="Calibri" panose="020F0502020204030204" pitchFamily="34" charset="0"/>
                <a:sym typeface="Source Sans Pro"/>
              </a:rPr>
              <a:t>Value Added Reseller</a:t>
            </a:r>
          </a:p>
          <a:p>
            <a:pPr marL="0" marR="0" lvl="0" indent="0" rtl="0">
              <a:lnSpc>
                <a:spcPct val="100000"/>
              </a:lnSpc>
              <a:spcBef>
                <a:spcPts val="0"/>
              </a:spcBef>
              <a:spcAft>
                <a:spcPts val="0"/>
              </a:spcAft>
              <a:buNone/>
            </a:pPr>
            <a:r>
              <a:rPr lang="en" sz="1800" b="1" dirty="0">
                <a:solidFill>
                  <a:schemeClr val="bg1"/>
                </a:solidFill>
                <a:latin typeface="Calibri" panose="020F0502020204030204" pitchFamily="34" charset="0"/>
                <a:ea typeface="Source Sans Pro"/>
                <a:cs typeface="Calibri" panose="020F0502020204030204" pitchFamily="34" charset="0"/>
                <a:sym typeface="Source Sans Pro"/>
              </a:rPr>
              <a:t>Australia – New Zealand</a:t>
            </a:r>
            <a:endParaRPr sz="1600" b="1" dirty="0">
              <a:solidFill>
                <a:schemeClr val="bg1"/>
              </a:solidFill>
              <a:latin typeface="Calibri" panose="020F0502020204030204" pitchFamily="34" charset="0"/>
              <a:ea typeface="Source Sans Pro"/>
              <a:cs typeface="Calibri" panose="020F0502020204030204" pitchFamily="34" charset="0"/>
              <a:sym typeface="Source Sans Pro"/>
            </a:endParaRPr>
          </a:p>
        </p:txBody>
      </p:sp>
      <p:sp>
        <p:nvSpPr>
          <p:cNvPr id="13" name="Google Shape;270;p49">
            <a:extLst>
              <a:ext uri="{FF2B5EF4-FFF2-40B4-BE49-F238E27FC236}">
                <a16:creationId xmlns:a16="http://schemas.microsoft.com/office/drawing/2014/main" id="{B386C23F-5F7C-5840-B532-EEE8F0A820B9}"/>
              </a:ext>
            </a:extLst>
          </p:cNvPr>
          <p:cNvSpPr/>
          <p:nvPr/>
        </p:nvSpPr>
        <p:spPr>
          <a:xfrm>
            <a:off x="439988" y="3031808"/>
            <a:ext cx="3317173" cy="425100"/>
          </a:xfrm>
          <a:prstGeom prst="rect">
            <a:avLst/>
          </a:prstGeom>
          <a:noFill/>
          <a:ln>
            <a:noFill/>
          </a:ln>
        </p:spPr>
        <p:txBody>
          <a:bodyPr spcFirstLastPara="1" wrap="square" lIns="34300" tIns="17150" rIns="34300" bIns="17150" anchor="t" anchorCtr="0">
            <a:noAutofit/>
          </a:bodyPr>
          <a:lstStyle/>
          <a:p>
            <a:r>
              <a:rPr lang="en" sz="1600" b="1" dirty="0">
                <a:solidFill>
                  <a:srgbClr val="333333"/>
                </a:solidFill>
                <a:latin typeface="Calibri" panose="020F0502020204030204" pitchFamily="34" charset="0"/>
                <a:ea typeface="Source Sans Pro"/>
                <a:cs typeface="Calibri" panose="020F0502020204030204" pitchFamily="34" charset="0"/>
                <a:sym typeface="Source Sans Pro"/>
              </a:rPr>
              <a:t>10 Years </a:t>
            </a:r>
            <a:r>
              <a:rPr lang="en" sz="1600" dirty="0">
                <a:solidFill>
                  <a:srgbClr val="333333"/>
                </a:solidFill>
                <a:latin typeface="Calibri" panose="020F0502020204030204" pitchFamily="34" charset="0"/>
                <a:ea typeface="Source Sans Pro"/>
                <a:cs typeface="Calibri" panose="020F0502020204030204" pitchFamily="34" charset="0"/>
                <a:sym typeface="Source Sans Pro"/>
              </a:rPr>
              <a:t>on the FME journey solving data challenges</a:t>
            </a:r>
            <a:endParaRPr sz="1600"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14" name="Google Shape;276;p49">
            <a:extLst>
              <a:ext uri="{FF2B5EF4-FFF2-40B4-BE49-F238E27FC236}">
                <a16:creationId xmlns:a16="http://schemas.microsoft.com/office/drawing/2014/main" id="{49F0B1A4-3756-684A-AE6A-660451A7CDFC}"/>
              </a:ext>
            </a:extLst>
          </p:cNvPr>
          <p:cNvSpPr/>
          <p:nvPr/>
        </p:nvSpPr>
        <p:spPr>
          <a:xfrm>
            <a:off x="419502" y="3709040"/>
            <a:ext cx="3506400" cy="425100"/>
          </a:xfrm>
          <a:prstGeom prst="rect">
            <a:avLst/>
          </a:prstGeom>
          <a:noFill/>
          <a:ln>
            <a:noFill/>
          </a:ln>
        </p:spPr>
        <p:txBody>
          <a:bodyPr spcFirstLastPara="1" wrap="square" lIns="34300" tIns="17150" rIns="34300" bIns="17150" anchor="t" anchorCtr="0">
            <a:noAutofit/>
          </a:bodyPr>
          <a:lstStyle/>
          <a:p>
            <a:r>
              <a:rPr lang="en" sz="1600" dirty="0">
                <a:solidFill>
                  <a:srgbClr val="333333"/>
                </a:solidFill>
                <a:latin typeface="Calibri"/>
                <a:ea typeface="Source Sans Pro"/>
                <a:cs typeface="Calibri"/>
                <a:sym typeface="Source Sans Pro"/>
              </a:rPr>
              <a:t>350+ organizations' trusting us in New Zealand, Australia and worldwide</a:t>
            </a:r>
            <a:endParaRPr sz="1600" dirty="0">
              <a:solidFill>
                <a:srgbClr val="333333"/>
              </a:solidFill>
              <a:latin typeface="Calibri"/>
              <a:ea typeface="Source Sans Pro"/>
              <a:cs typeface="Calibri"/>
              <a:sym typeface="Source Sans Pro"/>
            </a:endParaRPr>
          </a:p>
        </p:txBody>
      </p:sp>
      <p:sp>
        <p:nvSpPr>
          <p:cNvPr id="15" name="Google Shape;284;p49">
            <a:extLst>
              <a:ext uri="{FF2B5EF4-FFF2-40B4-BE49-F238E27FC236}">
                <a16:creationId xmlns:a16="http://schemas.microsoft.com/office/drawing/2014/main" id="{CD3757CF-7679-004F-BA7F-3C4B4EF20811}"/>
              </a:ext>
            </a:extLst>
          </p:cNvPr>
          <p:cNvSpPr/>
          <p:nvPr/>
        </p:nvSpPr>
        <p:spPr>
          <a:xfrm>
            <a:off x="4360225" y="2603546"/>
            <a:ext cx="4630904" cy="239314"/>
          </a:xfrm>
          <a:prstGeom prst="rect">
            <a:avLst/>
          </a:prstGeom>
          <a:noFill/>
          <a:ln>
            <a:noFill/>
          </a:ln>
        </p:spPr>
        <p:txBody>
          <a:bodyPr spcFirstLastPara="1" wrap="square" lIns="34300" tIns="17150" rIns="34300" bIns="17150" anchor="t" anchorCtr="0">
            <a:noAutofit/>
          </a:bodyPr>
          <a:lstStyle/>
          <a:p>
            <a:r>
              <a:rPr lang="en" sz="1600" b="1" dirty="0">
                <a:solidFill>
                  <a:srgbClr val="333333"/>
                </a:solidFill>
                <a:latin typeface="Calibri" panose="020F0502020204030204" pitchFamily="34" charset="0"/>
                <a:ea typeface="Source Sans Pro"/>
                <a:cs typeface="Calibri" panose="020F0502020204030204" pitchFamily="34" charset="0"/>
                <a:sym typeface="Source Sans Pro"/>
              </a:rPr>
              <a:t>  9+ experts </a:t>
            </a:r>
            <a:r>
              <a:rPr lang="en" sz="1600" dirty="0">
                <a:solidFill>
                  <a:srgbClr val="333333"/>
                </a:solidFill>
                <a:latin typeface="Calibri" panose="020F0502020204030204" pitchFamily="34" charset="0"/>
                <a:ea typeface="Source Sans Pro"/>
                <a:cs typeface="Calibri" panose="020F0502020204030204" pitchFamily="34" charset="0"/>
                <a:sym typeface="Source Sans Pro"/>
              </a:rPr>
              <a:t>with FME Technical Certifications</a:t>
            </a:r>
            <a:endParaRPr sz="1600"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16" name="Google Shape;285;p49">
            <a:extLst>
              <a:ext uri="{FF2B5EF4-FFF2-40B4-BE49-F238E27FC236}">
                <a16:creationId xmlns:a16="http://schemas.microsoft.com/office/drawing/2014/main" id="{4613C606-1EFD-1544-B76B-0F6EDBE74649}"/>
              </a:ext>
            </a:extLst>
          </p:cNvPr>
          <p:cNvSpPr/>
          <p:nvPr/>
        </p:nvSpPr>
        <p:spPr>
          <a:xfrm>
            <a:off x="4427563" y="2957353"/>
            <a:ext cx="4319048" cy="877459"/>
          </a:xfrm>
          <a:prstGeom prst="rect">
            <a:avLst/>
          </a:prstGeom>
          <a:noFill/>
          <a:ln>
            <a:noFill/>
          </a:ln>
        </p:spPr>
        <p:txBody>
          <a:bodyPr spcFirstLastPara="1" wrap="square" lIns="34300" tIns="17150" rIns="34300" bIns="17150" anchor="t" anchorCtr="0">
            <a:noAutofit/>
          </a:bodyPr>
          <a:lstStyle/>
          <a:p>
            <a:r>
              <a:rPr lang="en" sz="1600" dirty="0">
                <a:solidFill>
                  <a:srgbClr val="333333"/>
                </a:solidFill>
                <a:latin typeface="Calibri" panose="020F0502020204030204" pitchFamily="34" charset="0"/>
                <a:ea typeface="Source Sans Pro"/>
                <a:cs typeface="Calibri" panose="020F0502020204030204" pitchFamily="34" charset="0"/>
                <a:sym typeface="Source Sans Pro"/>
              </a:rPr>
              <a:t>FME Certified Professional, FME Certified Server, FME Certified Trainer  </a:t>
            </a:r>
          </a:p>
          <a:p>
            <a:r>
              <a:rPr lang="en" sz="1600" i="1" dirty="0">
                <a:solidFill>
                  <a:srgbClr val="333333"/>
                </a:solidFill>
                <a:latin typeface="Calibri" panose="020F0502020204030204" pitchFamily="34" charset="0"/>
                <a:ea typeface="Source Sans Pro"/>
                <a:cs typeface="Calibri" panose="020F0502020204030204" pitchFamily="34" charset="0"/>
                <a:sym typeface="Source Sans Pro"/>
              </a:rPr>
              <a:t>(</a:t>
            </a:r>
            <a:r>
              <a:rPr lang="en" i="1" dirty="0">
                <a:solidFill>
                  <a:srgbClr val="333333"/>
                </a:solidFill>
                <a:latin typeface="Calibri" panose="020F0502020204030204" pitchFamily="34" charset="0"/>
                <a:ea typeface="Source Sans Pro"/>
                <a:cs typeface="Calibri" panose="020F0502020204030204" pitchFamily="34" charset="0"/>
                <a:sym typeface="Source Sans Pro"/>
              </a:rPr>
              <a:t>professional certifications awarded by Safe Software)</a:t>
            </a:r>
            <a:endParaRPr lang="en" sz="1600" i="1"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18" name="Google Shape;268;p49">
            <a:extLst>
              <a:ext uri="{FF2B5EF4-FFF2-40B4-BE49-F238E27FC236}">
                <a16:creationId xmlns:a16="http://schemas.microsoft.com/office/drawing/2014/main" id="{DDBB113A-8A8C-7544-AB4B-80A8C3AC908E}"/>
              </a:ext>
            </a:extLst>
          </p:cNvPr>
          <p:cNvSpPr/>
          <p:nvPr/>
        </p:nvSpPr>
        <p:spPr>
          <a:xfrm>
            <a:off x="129473" y="3106491"/>
            <a:ext cx="238480" cy="228437"/>
          </a:xfrm>
          <a:prstGeom prst="ellipse">
            <a:avLst/>
          </a:prstGeom>
          <a:solidFill>
            <a:srgbClr val="F8971D"/>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b="0" i="0" u="none" strike="noStrike" cap="none" dirty="0">
              <a:solidFill>
                <a:srgbClr val="EAB149"/>
              </a:solidFill>
              <a:latin typeface="Calibri" panose="020F0502020204030204" pitchFamily="34" charset="0"/>
              <a:ea typeface="Montserrat Light"/>
              <a:cs typeface="Calibri" panose="020F0502020204030204" pitchFamily="34" charset="0"/>
              <a:sym typeface="Montserrat Light"/>
            </a:endParaRPr>
          </a:p>
        </p:txBody>
      </p:sp>
      <p:sp>
        <p:nvSpPr>
          <p:cNvPr id="19" name="Google Shape;268;p49">
            <a:extLst>
              <a:ext uri="{FF2B5EF4-FFF2-40B4-BE49-F238E27FC236}">
                <a16:creationId xmlns:a16="http://schemas.microsoft.com/office/drawing/2014/main" id="{722E9907-6AF5-194E-8D23-51135666A9AF}"/>
              </a:ext>
            </a:extLst>
          </p:cNvPr>
          <p:cNvSpPr/>
          <p:nvPr/>
        </p:nvSpPr>
        <p:spPr>
          <a:xfrm>
            <a:off x="142328" y="3730637"/>
            <a:ext cx="238480" cy="228437"/>
          </a:xfrm>
          <a:prstGeom prst="ellipse">
            <a:avLst/>
          </a:prstGeom>
          <a:solidFill>
            <a:srgbClr val="F8971D"/>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b="0" i="0" u="none" strike="noStrike" cap="none" dirty="0">
              <a:solidFill>
                <a:srgbClr val="EAB149"/>
              </a:solidFill>
              <a:latin typeface="Calibri" panose="020F0502020204030204" pitchFamily="34" charset="0"/>
              <a:ea typeface="Montserrat Light"/>
              <a:cs typeface="Calibri" panose="020F0502020204030204" pitchFamily="34" charset="0"/>
              <a:sym typeface="Montserrat Light"/>
            </a:endParaRPr>
          </a:p>
        </p:txBody>
      </p:sp>
      <p:sp>
        <p:nvSpPr>
          <p:cNvPr id="20" name="Google Shape;268;p49">
            <a:extLst>
              <a:ext uri="{FF2B5EF4-FFF2-40B4-BE49-F238E27FC236}">
                <a16:creationId xmlns:a16="http://schemas.microsoft.com/office/drawing/2014/main" id="{927AD661-E013-7846-B337-9F37462119AB}"/>
              </a:ext>
            </a:extLst>
          </p:cNvPr>
          <p:cNvSpPr/>
          <p:nvPr/>
        </p:nvSpPr>
        <p:spPr>
          <a:xfrm>
            <a:off x="4154286" y="2597313"/>
            <a:ext cx="238480" cy="228437"/>
          </a:xfrm>
          <a:prstGeom prst="ellipse">
            <a:avLst/>
          </a:prstGeom>
          <a:solidFill>
            <a:srgbClr val="F8971D"/>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b="0" i="0" u="none" strike="noStrike" cap="none" dirty="0">
              <a:solidFill>
                <a:srgbClr val="EAB149"/>
              </a:solidFill>
              <a:latin typeface="Calibri" panose="020F0502020204030204" pitchFamily="34" charset="0"/>
              <a:ea typeface="Montserrat Light"/>
              <a:cs typeface="Calibri" panose="020F0502020204030204" pitchFamily="34" charset="0"/>
              <a:sym typeface="Montserrat Light"/>
            </a:endParaRPr>
          </a:p>
        </p:txBody>
      </p:sp>
      <p:pic>
        <p:nvPicPr>
          <p:cNvPr id="21" name="Picture 20">
            <a:extLst>
              <a:ext uri="{FF2B5EF4-FFF2-40B4-BE49-F238E27FC236}">
                <a16:creationId xmlns:a16="http://schemas.microsoft.com/office/drawing/2014/main" id="{DE11F147-596E-3B4E-94ED-5C3066FFF2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9031" y="403505"/>
            <a:ext cx="1063152" cy="1056620"/>
          </a:xfrm>
          <a:prstGeom prst="rect">
            <a:avLst/>
          </a:prstGeom>
        </p:spPr>
      </p:pic>
      <p:sp>
        <p:nvSpPr>
          <p:cNvPr id="22" name="TextBox 21">
            <a:extLst>
              <a:ext uri="{FF2B5EF4-FFF2-40B4-BE49-F238E27FC236}">
                <a16:creationId xmlns:a16="http://schemas.microsoft.com/office/drawing/2014/main" id="{84B47D15-A074-2445-A7FA-343193319AB5}"/>
              </a:ext>
            </a:extLst>
          </p:cNvPr>
          <p:cNvSpPr txBox="1"/>
          <p:nvPr/>
        </p:nvSpPr>
        <p:spPr>
          <a:xfrm>
            <a:off x="1969290" y="1541948"/>
            <a:ext cx="1326156" cy="646331"/>
          </a:xfrm>
          <a:prstGeom prst="rect">
            <a:avLst/>
          </a:prstGeom>
          <a:noFill/>
        </p:spPr>
        <p:txBody>
          <a:bodyPr wrap="square" rtlCol="0">
            <a:spAutoFit/>
          </a:bodyPr>
          <a:lstStyle/>
          <a:p>
            <a:pPr algn="ctr"/>
            <a:r>
              <a:rPr lang="en-US" sz="1200" b="1" dirty="0">
                <a:solidFill>
                  <a:schemeClr val="bg1"/>
                </a:solidFill>
                <a:latin typeface="Calibri" panose="020F0502020204030204" pitchFamily="34" charset="0"/>
                <a:ea typeface="Source Sans Pro" panose="020B0503030403020204" pitchFamily="34" charset="0"/>
                <a:cs typeface="Calibri" panose="020F0502020204030204" pitchFamily="34" charset="0"/>
              </a:rPr>
              <a:t>Kieran O’Donnell</a:t>
            </a:r>
          </a:p>
          <a:p>
            <a:pPr algn="ctr"/>
            <a:r>
              <a:rPr lang="en-NZ" sz="1200" dirty="0">
                <a:solidFill>
                  <a:schemeClr val="bg1"/>
                </a:solidFill>
                <a:latin typeface="Calibri" panose="020F0502020204030204" pitchFamily="34" charset="0"/>
                <a:ea typeface="Source Sans Pro" panose="020B0503030403020204" pitchFamily="34" charset="0"/>
                <a:cs typeface="Calibri" panose="020F0502020204030204" pitchFamily="34" charset="0"/>
              </a:rPr>
              <a:t>Senior Technical Consultant</a:t>
            </a:r>
            <a:endParaRPr lang="en-US" sz="1200" dirty="0">
              <a:solidFill>
                <a:schemeClr val="bg1"/>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17" name="Google Shape;268;p49">
            <a:extLst>
              <a:ext uri="{FF2B5EF4-FFF2-40B4-BE49-F238E27FC236}">
                <a16:creationId xmlns:a16="http://schemas.microsoft.com/office/drawing/2014/main" id="{474930EF-C4E4-4570-AAE8-CE2E74F689E3}"/>
              </a:ext>
            </a:extLst>
          </p:cNvPr>
          <p:cNvSpPr/>
          <p:nvPr/>
        </p:nvSpPr>
        <p:spPr>
          <a:xfrm>
            <a:off x="125412" y="2542321"/>
            <a:ext cx="238480" cy="228437"/>
          </a:xfrm>
          <a:prstGeom prst="ellipse">
            <a:avLst/>
          </a:prstGeom>
          <a:solidFill>
            <a:srgbClr val="F8971D"/>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b="0" i="0" u="none" strike="noStrike" cap="none" dirty="0">
              <a:solidFill>
                <a:srgbClr val="EAB149"/>
              </a:solidFill>
              <a:latin typeface="Calibri" panose="020F0502020204030204" pitchFamily="34" charset="0"/>
              <a:ea typeface="Montserrat Light"/>
              <a:cs typeface="Calibri" panose="020F0502020204030204" pitchFamily="34" charset="0"/>
              <a:sym typeface="Montserrat Light"/>
            </a:endParaRPr>
          </a:p>
        </p:txBody>
      </p:sp>
      <p:sp>
        <p:nvSpPr>
          <p:cNvPr id="23" name="Google Shape;270;p49">
            <a:extLst>
              <a:ext uri="{FF2B5EF4-FFF2-40B4-BE49-F238E27FC236}">
                <a16:creationId xmlns:a16="http://schemas.microsoft.com/office/drawing/2014/main" id="{A21690B5-8F39-4C68-A8DC-3561A9077F73}"/>
              </a:ext>
            </a:extLst>
          </p:cNvPr>
          <p:cNvSpPr/>
          <p:nvPr/>
        </p:nvSpPr>
        <p:spPr>
          <a:xfrm>
            <a:off x="439988" y="2554160"/>
            <a:ext cx="3317173" cy="425100"/>
          </a:xfrm>
          <a:prstGeom prst="rect">
            <a:avLst/>
          </a:prstGeom>
          <a:noFill/>
          <a:ln>
            <a:noFill/>
          </a:ln>
        </p:spPr>
        <p:txBody>
          <a:bodyPr spcFirstLastPara="1" wrap="square" lIns="34300" tIns="17150" rIns="34300" bIns="17150" anchor="t" anchorCtr="0">
            <a:noAutofit/>
          </a:bodyPr>
          <a:lstStyle/>
          <a:p>
            <a:pPr lvl="0"/>
            <a:r>
              <a:rPr lang="en-NZ" sz="1600" dirty="0">
                <a:solidFill>
                  <a:schemeClr val="bg2">
                    <a:lumMod val="50000"/>
                  </a:schemeClr>
                </a:solidFill>
                <a:latin typeface="Calibri" panose="020F0502020204030204" pitchFamily="34" charset="0"/>
                <a:ea typeface="Source Sans Pro"/>
                <a:cs typeface="Calibri" panose="020F0502020204030204" pitchFamily="34" charset="0"/>
                <a:sym typeface="Source Sans Pro"/>
              </a:rPr>
              <a:t>Australia + New Zealand</a:t>
            </a:r>
            <a:endParaRPr lang="en-NZ" dirty="0">
              <a:solidFill>
                <a:schemeClr val="bg2">
                  <a:lumMod val="50000"/>
                </a:schemeClr>
              </a:solidFill>
              <a:latin typeface="Calibri" panose="020F0502020204030204" pitchFamily="34" charset="0"/>
              <a:ea typeface="Source Sans Pro"/>
              <a:cs typeface="Calibri" panose="020F0502020204030204" pitchFamily="34" charset="0"/>
              <a:sym typeface="Source Sans Pro"/>
            </a:endParaRPr>
          </a:p>
        </p:txBody>
      </p:sp>
      <p:sp>
        <p:nvSpPr>
          <p:cNvPr id="25" name="Google Shape;270;p49">
            <a:extLst>
              <a:ext uri="{FF2B5EF4-FFF2-40B4-BE49-F238E27FC236}">
                <a16:creationId xmlns:a16="http://schemas.microsoft.com/office/drawing/2014/main" id="{558FA5FD-A336-4492-901F-57EB25387282}"/>
              </a:ext>
            </a:extLst>
          </p:cNvPr>
          <p:cNvSpPr/>
          <p:nvPr/>
        </p:nvSpPr>
        <p:spPr>
          <a:xfrm>
            <a:off x="4890067" y="4282141"/>
            <a:ext cx="3317173" cy="425100"/>
          </a:xfrm>
          <a:prstGeom prst="rect">
            <a:avLst/>
          </a:prstGeom>
          <a:noFill/>
          <a:ln>
            <a:noFill/>
          </a:ln>
        </p:spPr>
        <p:txBody>
          <a:bodyPr spcFirstLastPara="1" wrap="square" lIns="34300" tIns="17150" rIns="34300" bIns="17150" anchor="t" anchorCtr="0">
            <a:noAutofit/>
          </a:bodyPr>
          <a:lstStyle/>
          <a:p>
            <a:endParaRPr sz="1600"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26" name="Google Shape;268;p49">
            <a:extLst>
              <a:ext uri="{FF2B5EF4-FFF2-40B4-BE49-F238E27FC236}">
                <a16:creationId xmlns:a16="http://schemas.microsoft.com/office/drawing/2014/main" id="{97A87A45-C569-406E-8DB3-F24DAB98C662}"/>
              </a:ext>
            </a:extLst>
          </p:cNvPr>
          <p:cNvSpPr/>
          <p:nvPr/>
        </p:nvSpPr>
        <p:spPr>
          <a:xfrm>
            <a:off x="142328" y="4432876"/>
            <a:ext cx="238480" cy="228437"/>
          </a:xfrm>
          <a:prstGeom prst="ellipse">
            <a:avLst/>
          </a:prstGeom>
          <a:solidFill>
            <a:srgbClr val="F8971D"/>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endParaRPr sz="1400" b="0" i="0" u="none" strike="noStrike" cap="none" dirty="0">
              <a:solidFill>
                <a:srgbClr val="EAB149"/>
              </a:solidFill>
              <a:latin typeface="Calibri" panose="020F0502020204030204" pitchFamily="34" charset="0"/>
              <a:ea typeface="Montserrat Light"/>
              <a:cs typeface="Calibri" panose="020F0502020204030204" pitchFamily="34" charset="0"/>
              <a:sym typeface="Montserrat Light"/>
            </a:endParaRPr>
          </a:p>
        </p:txBody>
      </p:sp>
      <p:sp>
        <p:nvSpPr>
          <p:cNvPr id="27" name="Google Shape;270;p49">
            <a:extLst>
              <a:ext uri="{FF2B5EF4-FFF2-40B4-BE49-F238E27FC236}">
                <a16:creationId xmlns:a16="http://schemas.microsoft.com/office/drawing/2014/main" id="{2105C964-6B86-491E-9048-7F81426444D7}"/>
              </a:ext>
            </a:extLst>
          </p:cNvPr>
          <p:cNvSpPr/>
          <p:nvPr/>
        </p:nvSpPr>
        <p:spPr>
          <a:xfrm>
            <a:off x="456903" y="4298176"/>
            <a:ext cx="3317173" cy="425100"/>
          </a:xfrm>
          <a:prstGeom prst="rect">
            <a:avLst/>
          </a:prstGeom>
          <a:noFill/>
          <a:ln>
            <a:noFill/>
          </a:ln>
        </p:spPr>
        <p:txBody>
          <a:bodyPr spcFirstLastPara="1" wrap="square" lIns="34300" tIns="17150" rIns="34300" bIns="17150" anchor="t" anchorCtr="0">
            <a:noAutofit/>
          </a:bodyPr>
          <a:lstStyle/>
          <a:p>
            <a:r>
              <a:rPr lang="en-US" sz="1600" dirty="0">
                <a:solidFill>
                  <a:srgbClr val="333333"/>
                </a:solidFill>
                <a:latin typeface="Calibri" panose="020F0502020204030204" pitchFamily="34" charset="0"/>
                <a:ea typeface="Source Sans Pro"/>
                <a:cs typeface="Calibri" panose="020F0502020204030204" pitchFamily="34" charset="0"/>
                <a:sym typeface="Source Sans Pro"/>
              </a:rPr>
              <a:t>Safe Software Partner and </a:t>
            </a:r>
            <a:r>
              <a:rPr lang="en-US" sz="1600" b="1" dirty="0">
                <a:solidFill>
                  <a:srgbClr val="333333"/>
                </a:solidFill>
                <a:latin typeface="Calibri" panose="020F0502020204030204" pitchFamily="34" charset="0"/>
                <a:ea typeface="Source Sans Pro"/>
                <a:cs typeface="Calibri" panose="020F0502020204030204" pitchFamily="34" charset="0"/>
                <a:sym typeface="Source Sans Pro"/>
              </a:rPr>
              <a:t>Platinum </a:t>
            </a:r>
            <a:r>
              <a:rPr lang="en-US" sz="1600" dirty="0">
                <a:solidFill>
                  <a:srgbClr val="333333"/>
                </a:solidFill>
                <a:latin typeface="Calibri" panose="020F0502020204030204" pitchFamily="34" charset="0"/>
                <a:ea typeface="Source Sans Pro"/>
                <a:cs typeface="Calibri" panose="020F0502020204030204" pitchFamily="34" charset="0"/>
                <a:sym typeface="Source Sans Pro"/>
              </a:rPr>
              <a:t>Value-Added Reseller of FME</a:t>
            </a:r>
          </a:p>
          <a:p>
            <a:endParaRPr sz="1600" dirty="0">
              <a:solidFill>
                <a:srgbClr val="333333"/>
              </a:solidFill>
              <a:latin typeface="Calibri" panose="020F0502020204030204" pitchFamily="34" charset="0"/>
              <a:ea typeface="Source Sans Pro"/>
              <a:cs typeface="Calibri" panose="020F0502020204030204" pitchFamily="34" charset="0"/>
              <a:sym typeface="Source Sans Pro"/>
            </a:endParaRPr>
          </a:p>
        </p:txBody>
      </p:sp>
      <p:pic>
        <p:nvPicPr>
          <p:cNvPr id="4" name="Picture 4" descr="A close up of a person&#10;&#10;Description automatically generated">
            <a:extLst>
              <a:ext uri="{FF2B5EF4-FFF2-40B4-BE49-F238E27FC236}">
                <a16:creationId xmlns:a16="http://schemas.microsoft.com/office/drawing/2014/main" id="{83530514-0FAB-4912-B896-BC7A6FC4B66C}"/>
              </a:ext>
            </a:extLst>
          </p:cNvPr>
          <p:cNvPicPr>
            <a:picLocks noChangeAspect="1"/>
          </p:cNvPicPr>
          <p:nvPr/>
        </p:nvPicPr>
        <p:blipFill>
          <a:blip r:embed="rId5"/>
          <a:stretch>
            <a:fillRect/>
          </a:stretch>
        </p:blipFill>
        <p:spPr>
          <a:xfrm>
            <a:off x="370490" y="406037"/>
            <a:ext cx="1048407" cy="1052198"/>
          </a:xfrm>
          <a:prstGeom prst="rect">
            <a:avLst/>
          </a:prstGeom>
        </p:spPr>
      </p:pic>
    </p:spTree>
    <p:extLst>
      <p:ext uri="{BB962C8B-B14F-4D97-AF65-F5344CB8AC3E}">
        <p14:creationId xmlns:p14="http://schemas.microsoft.com/office/powerpoint/2010/main" val="74146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42"/>
          <p:cNvSpPr txBox="1"/>
          <p:nvPr/>
        </p:nvSpPr>
        <p:spPr>
          <a:xfrm>
            <a:off x="1876650" y="1863188"/>
            <a:ext cx="5390700" cy="169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r>
              <a:rPr lang="en" sz="1800" dirty="0">
                <a:latin typeface="Calibri" panose="020F0502020204030204" pitchFamily="34" charset="0"/>
                <a:cs typeface="Calibri" panose="020F0502020204030204" pitchFamily="34" charset="0"/>
              </a:rPr>
              <a:t>Introduction to Safe Software’s</a:t>
            </a:r>
            <a:endParaRPr sz="1800"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 sz="3000" b="1" dirty="0">
                <a:latin typeface="Calibri" panose="020F0502020204030204" pitchFamily="34" charset="0"/>
                <a:cs typeface="Calibri" panose="020F0502020204030204" pitchFamily="34" charset="0"/>
              </a:rPr>
              <a:t>FME</a:t>
            </a:r>
            <a:r>
              <a:rPr lang="en" sz="3000" b="1" baseline="30000" dirty="0">
                <a:latin typeface="Calibri" panose="020F0502020204030204" pitchFamily="34" charset="0"/>
                <a:cs typeface="Calibri" panose="020F0502020204030204" pitchFamily="34" charset="0"/>
              </a:rPr>
              <a:t>®</a:t>
            </a:r>
            <a:endParaRPr sz="3000" b="1" dirty="0">
              <a:latin typeface="Calibri" panose="020F0502020204030204" pitchFamily="34" charset="0"/>
              <a:cs typeface="Calibri" panose="020F0502020204030204" pitchFamily="34" charset="0"/>
            </a:endParaRPr>
          </a:p>
        </p:txBody>
      </p:sp>
      <p:pic>
        <p:nvPicPr>
          <p:cNvPr id="157" name="Google Shape;157;p42"/>
          <p:cNvPicPr preferRelativeResize="0"/>
          <p:nvPr/>
        </p:nvPicPr>
        <p:blipFill>
          <a:blip r:embed="rId3">
            <a:alphaModFix/>
          </a:blip>
          <a:stretch>
            <a:fillRect/>
          </a:stretch>
        </p:blipFill>
        <p:spPr>
          <a:xfrm>
            <a:off x="318458" y="4239238"/>
            <a:ext cx="968392" cy="657950"/>
          </a:xfrm>
          <a:prstGeom prst="rect">
            <a:avLst/>
          </a:prstGeom>
          <a:noFill/>
          <a:ln>
            <a:noFill/>
          </a:ln>
        </p:spPr>
      </p:pic>
      <p:pic>
        <p:nvPicPr>
          <p:cNvPr id="158" name="Google Shape;158;p42"/>
          <p:cNvPicPr preferRelativeResize="0"/>
          <p:nvPr/>
        </p:nvPicPr>
        <p:blipFill rotWithShape="1">
          <a:blip r:embed="rId4">
            <a:alphaModFix/>
          </a:blip>
          <a:srcRect b="15626"/>
          <a:stretch/>
        </p:blipFill>
        <p:spPr>
          <a:xfrm>
            <a:off x="0" y="-35752"/>
            <a:ext cx="9144000" cy="5143500"/>
          </a:xfrm>
          <a:prstGeom prst="rect">
            <a:avLst/>
          </a:prstGeom>
          <a:noFill/>
          <a:ln>
            <a:noFill/>
          </a:ln>
        </p:spPr>
      </p:pic>
      <p:sp>
        <p:nvSpPr>
          <p:cNvPr id="160" name="Google Shape;160;p42"/>
          <p:cNvSpPr txBox="1"/>
          <p:nvPr/>
        </p:nvSpPr>
        <p:spPr>
          <a:xfrm>
            <a:off x="348646" y="136622"/>
            <a:ext cx="3366600" cy="3717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rtl="0">
              <a:spcBef>
                <a:spcPts val="0"/>
              </a:spcBef>
              <a:spcAft>
                <a:spcPts val="0"/>
              </a:spcAft>
              <a:buNone/>
            </a:pPr>
            <a:r>
              <a:rPr lang="en-AU" sz="2800" b="1" dirty="0">
                <a:solidFill>
                  <a:srgbClr val="FFFFFF"/>
                </a:solidFill>
                <a:latin typeface="Calibri" panose="020F0502020204030204" pitchFamily="34" charset="0"/>
                <a:ea typeface="Source Sans Pro"/>
                <a:cs typeface="Calibri" panose="020F0502020204030204" pitchFamily="34" charset="0"/>
                <a:sym typeface="Source Sans Pro"/>
              </a:rPr>
              <a:t>AGENDA</a:t>
            </a:r>
            <a:endParaRPr sz="2800" b="1" dirty="0">
              <a:solidFill>
                <a:srgbClr val="FFFFFF"/>
              </a:solidFill>
              <a:latin typeface="Calibri" panose="020F0502020204030204" pitchFamily="34" charset="0"/>
              <a:ea typeface="Source Sans Pro"/>
              <a:cs typeface="Calibri" panose="020F0502020204030204" pitchFamily="34" charset="0"/>
              <a:sym typeface="Source Sans Pro"/>
            </a:endParaRPr>
          </a:p>
        </p:txBody>
      </p:sp>
      <p:pic>
        <p:nvPicPr>
          <p:cNvPr id="11" name="Picture 10">
            <a:extLst>
              <a:ext uri="{FF2B5EF4-FFF2-40B4-BE49-F238E27FC236}">
                <a16:creationId xmlns:a16="http://schemas.microsoft.com/office/drawing/2014/main" id="{EA4EADE6-AADD-0140-BF13-89EAB05B4A89}"/>
              </a:ext>
            </a:extLst>
          </p:cNvPr>
          <p:cNvPicPr>
            <a:picLocks noChangeAspect="1"/>
          </p:cNvPicPr>
          <p:nvPr/>
        </p:nvPicPr>
        <p:blipFill>
          <a:blip r:embed="rId5"/>
          <a:stretch>
            <a:fillRect/>
          </a:stretch>
        </p:blipFill>
        <p:spPr>
          <a:xfrm>
            <a:off x="5879936" y="4246660"/>
            <a:ext cx="3130032" cy="709836"/>
          </a:xfrm>
          <a:prstGeom prst="rect">
            <a:avLst/>
          </a:prstGeom>
        </p:spPr>
      </p:pic>
      <p:sp>
        <p:nvSpPr>
          <p:cNvPr id="2" name="TextBox 1">
            <a:extLst>
              <a:ext uri="{FF2B5EF4-FFF2-40B4-BE49-F238E27FC236}">
                <a16:creationId xmlns:a16="http://schemas.microsoft.com/office/drawing/2014/main" id="{E4C7F508-3E7A-0E48-A0C1-B71259A26B17}"/>
              </a:ext>
            </a:extLst>
          </p:cNvPr>
          <p:cNvSpPr txBox="1"/>
          <p:nvPr/>
        </p:nvSpPr>
        <p:spPr>
          <a:xfrm>
            <a:off x="376193" y="595033"/>
            <a:ext cx="5390701" cy="3970318"/>
          </a:xfrm>
          <a:prstGeom prst="rect">
            <a:avLst/>
          </a:prstGeom>
          <a:noFill/>
        </p:spPr>
        <p:txBody>
          <a:bodyPr wrap="square" rtlCol="0" anchor="t">
            <a:spAutoFit/>
          </a:bodyPr>
          <a:lstStyle/>
          <a:p>
            <a:r>
              <a:rPr lang="en-US" sz="1800" b="1" dirty="0">
                <a:solidFill>
                  <a:schemeClr val="bg1"/>
                </a:solidFill>
                <a:latin typeface="Calibri"/>
                <a:cs typeface="Calibri"/>
              </a:rPr>
              <a:t>Live Demo - Workspace Optimisation </a:t>
            </a:r>
            <a:endParaRPr lang="en-US" sz="1800" b="1" dirty="0">
              <a:solidFill>
                <a:schemeClr val="bg1"/>
              </a:solidFill>
              <a:latin typeface="Calibri" panose="020F0502020204030204" pitchFamily="34" charset="0"/>
              <a:cs typeface="Calibri" panose="020F0502020204030204" pitchFamily="34" charset="0"/>
            </a:endParaRPr>
          </a:p>
          <a:p>
            <a:r>
              <a:rPr lang="en-US" sz="1800" b="1" dirty="0">
                <a:solidFill>
                  <a:schemeClr val="bg1"/>
                </a:solidFill>
                <a:latin typeface="Calibri" panose="020F0502020204030204" pitchFamily="34" charset="0"/>
                <a:cs typeface="Calibri" panose="020F0502020204030204" pitchFamily="34" charset="0"/>
              </a:rPr>
              <a:t>Topics</a:t>
            </a:r>
          </a:p>
          <a:p>
            <a:pPr marL="285750" indent="-285750">
              <a:buClr>
                <a:schemeClr val="bg1"/>
              </a:buClr>
              <a:buFont typeface="Wingdings" panose="05000000000000000000" pitchFamily="2" charset="2"/>
              <a:buChar char="§"/>
            </a:pPr>
            <a:r>
              <a:rPr lang="en-US" sz="1800" dirty="0">
                <a:solidFill>
                  <a:schemeClr val="bg1"/>
                </a:solidFill>
                <a:latin typeface="Calibri"/>
                <a:cs typeface="Calibri"/>
              </a:rPr>
              <a:t>Why do we need optimisation? </a:t>
            </a:r>
            <a:endParaRPr lang="en-US" sz="1800" dirty="0">
              <a:solidFill>
                <a:schemeClr val="bg1"/>
              </a:solidFill>
              <a:latin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
            </a:pPr>
            <a:r>
              <a:rPr lang="en-US" sz="1800" dirty="0">
                <a:solidFill>
                  <a:schemeClr val="bg1"/>
                </a:solidFill>
                <a:latin typeface="Calibri" panose="020F0502020204030204" pitchFamily="34" charset="0"/>
                <a:cs typeface="Calibri" panose="020F0502020204030204" pitchFamily="34" charset="0"/>
              </a:rPr>
              <a:t>What are the different scenarios?</a:t>
            </a:r>
          </a:p>
          <a:p>
            <a:pPr marL="285750" indent="-285750">
              <a:buClr>
                <a:schemeClr val="bg1"/>
              </a:buClr>
              <a:buFont typeface="Wingdings" panose="05000000000000000000" pitchFamily="2" charset="2"/>
              <a:buChar char="§"/>
            </a:pPr>
            <a:r>
              <a:rPr lang="en-US" sz="1800" dirty="0">
                <a:solidFill>
                  <a:schemeClr val="bg1"/>
                </a:solidFill>
                <a:latin typeface="Calibri" panose="020F0502020204030204" pitchFamily="34" charset="0"/>
                <a:cs typeface="Calibri" panose="020F0502020204030204" pitchFamily="34" charset="0"/>
              </a:rPr>
              <a:t>What are the considerations?</a:t>
            </a:r>
          </a:p>
          <a:p>
            <a:pPr marL="285750" indent="-285750">
              <a:buClr>
                <a:schemeClr val="bg1"/>
              </a:buClr>
              <a:buFont typeface="Wingdings" panose="05000000000000000000" pitchFamily="2" charset="2"/>
              <a:buChar char="§"/>
            </a:pPr>
            <a:r>
              <a:rPr lang="en-US" sz="1800" dirty="0">
                <a:solidFill>
                  <a:schemeClr val="bg1"/>
                </a:solidFill>
                <a:latin typeface="Calibri" panose="020F0502020204030204" pitchFamily="34" charset="0"/>
                <a:cs typeface="Calibri" panose="020F0502020204030204" pitchFamily="34" charset="0"/>
              </a:rPr>
              <a:t>What are the different Strategies?</a:t>
            </a:r>
          </a:p>
          <a:p>
            <a:pPr marL="285750" indent="-285750">
              <a:buClr>
                <a:schemeClr val="bg1"/>
              </a:buClr>
              <a:buFont typeface="Wingdings" panose="05000000000000000000" pitchFamily="2" charset="2"/>
              <a:buChar char="§"/>
            </a:pPr>
            <a:r>
              <a:rPr lang="en-US" sz="1800" dirty="0">
                <a:solidFill>
                  <a:schemeClr val="bg1"/>
                </a:solidFill>
                <a:latin typeface="Calibri" panose="020F0502020204030204" pitchFamily="34" charset="0"/>
                <a:cs typeface="Calibri" panose="020F0502020204030204" pitchFamily="34" charset="0"/>
              </a:rPr>
              <a:t>Are there any “Quick wins”? </a:t>
            </a:r>
          </a:p>
          <a:p>
            <a:pPr marL="285750" indent="-285750">
              <a:buClr>
                <a:schemeClr val="bg1"/>
              </a:buClr>
              <a:buFont typeface="Wingdings" panose="05000000000000000000" pitchFamily="2" charset="2"/>
              <a:buChar char="§"/>
            </a:pPr>
            <a:r>
              <a:rPr lang="en-US" sz="1800" dirty="0">
                <a:solidFill>
                  <a:schemeClr val="bg1"/>
                </a:solidFill>
                <a:latin typeface="Calibri" panose="020F0502020204030204" pitchFamily="34" charset="0"/>
                <a:cs typeface="Calibri" panose="020F0502020204030204" pitchFamily="34" charset="0"/>
              </a:rPr>
              <a:t>How do we always ensure we can apply “Best Practice” – Back to basics!	</a:t>
            </a:r>
          </a:p>
          <a:p>
            <a:pPr>
              <a:buClr>
                <a:schemeClr val="bg1"/>
              </a:buClr>
            </a:pPr>
            <a:r>
              <a:rPr lang="en-US" sz="1800" dirty="0">
                <a:solidFill>
                  <a:schemeClr val="bg1"/>
                </a:solidFill>
                <a:latin typeface="Calibri" panose="020F0502020204030204" pitchFamily="34" charset="0"/>
                <a:cs typeface="Calibri" panose="020F0502020204030204" pitchFamily="34" charset="0"/>
              </a:rPr>
              <a:t>	</a:t>
            </a:r>
          </a:p>
          <a:p>
            <a:pPr>
              <a:buClr>
                <a:schemeClr val="bg1"/>
              </a:buClr>
            </a:pPr>
            <a:r>
              <a:rPr lang="en-US" sz="1800" b="1" dirty="0">
                <a:solidFill>
                  <a:schemeClr val="bg1"/>
                </a:solidFill>
                <a:latin typeface="Calibri"/>
                <a:cs typeface="Calibri"/>
              </a:rPr>
              <a:t>Live Demo Two – FME Server &amp; Workspace Optimisation</a:t>
            </a:r>
          </a:p>
          <a:p>
            <a:pPr marL="285750" indent="-285750">
              <a:buClr>
                <a:schemeClr val="bg1"/>
              </a:buClr>
              <a:buFont typeface="Wingdings" panose="05000000000000000000" pitchFamily="2" charset="2"/>
              <a:buChar char="§"/>
            </a:pPr>
            <a:r>
              <a:rPr lang="en-US" sz="1800" dirty="0">
                <a:solidFill>
                  <a:schemeClr val="bg1"/>
                </a:solidFill>
                <a:latin typeface="Calibri"/>
                <a:cs typeface="Calibri"/>
              </a:rPr>
              <a:t>What happens in FME Server when a workspace has been optimised?</a:t>
            </a:r>
          </a:p>
        </p:txBody>
      </p:sp>
    </p:spTree>
    <p:extLst>
      <p:ext uri="{BB962C8B-B14F-4D97-AF65-F5344CB8AC3E}">
        <p14:creationId xmlns:p14="http://schemas.microsoft.com/office/powerpoint/2010/main" val="2088072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sp>
        <p:nvSpPr>
          <p:cNvPr id="293" name="Google Shape;293;p50"/>
          <p:cNvSpPr txBox="1"/>
          <p:nvPr/>
        </p:nvSpPr>
        <p:spPr>
          <a:xfrm>
            <a:off x="183396" y="442784"/>
            <a:ext cx="3855900" cy="65970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000" b="1"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295" name="Google Shape;295;p50"/>
          <p:cNvSpPr/>
          <p:nvPr/>
        </p:nvSpPr>
        <p:spPr>
          <a:xfrm>
            <a:off x="9144000" y="0"/>
            <a:ext cx="198119" cy="5143500"/>
          </a:xfrm>
          <a:prstGeom prst="rect">
            <a:avLst/>
          </a:prstGeom>
          <a:solidFill>
            <a:srgbClr val="6E97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libri" panose="020F0502020204030204" pitchFamily="34" charset="0"/>
              <a:cs typeface="Calibri" panose="020F0502020204030204" pitchFamily="34" charset="0"/>
            </a:endParaRPr>
          </a:p>
        </p:txBody>
      </p:sp>
      <p:pic>
        <p:nvPicPr>
          <p:cNvPr id="8" name="Google Shape;158;p42">
            <a:extLst>
              <a:ext uri="{FF2B5EF4-FFF2-40B4-BE49-F238E27FC236}">
                <a16:creationId xmlns:a16="http://schemas.microsoft.com/office/drawing/2014/main" id="{061877AA-0215-4C1F-9FBF-812192253D42}"/>
              </a:ext>
            </a:extLst>
          </p:cNvPr>
          <p:cNvPicPr preferRelativeResize="0"/>
          <p:nvPr/>
        </p:nvPicPr>
        <p:blipFill rotWithShape="1">
          <a:blip r:embed="rId3">
            <a:alphaModFix/>
          </a:blip>
          <a:srcRect b="15626"/>
          <a:stretch/>
        </p:blipFill>
        <p:spPr>
          <a:xfrm>
            <a:off x="0" y="15178"/>
            <a:ext cx="9342119" cy="5143500"/>
          </a:xfrm>
          <a:prstGeom prst="rect">
            <a:avLst/>
          </a:prstGeom>
          <a:noFill/>
          <a:ln>
            <a:noFill/>
          </a:ln>
        </p:spPr>
      </p:pic>
      <p:sp>
        <p:nvSpPr>
          <p:cNvPr id="10" name="Google Shape;159;p42">
            <a:extLst>
              <a:ext uri="{FF2B5EF4-FFF2-40B4-BE49-F238E27FC236}">
                <a16:creationId xmlns:a16="http://schemas.microsoft.com/office/drawing/2014/main" id="{1853C716-FBD9-463B-814F-D2E297EF9B3A}"/>
              </a:ext>
            </a:extLst>
          </p:cNvPr>
          <p:cNvSpPr txBox="1"/>
          <p:nvPr/>
        </p:nvSpPr>
        <p:spPr>
          <a:xfrm>
            <a:off x="406949" y="1806001"/>
            <a:ext cx="8330100" cy="16809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algn="ctr"/>
            <a:r>
              <a:rPr lang="en-US" sz="4000" b="1" dirty="0">
                <a:solidFill>
                  <a:schemeClr val="bg1"/>
                </a:solidFill>
                <a:latin typeface="Calibri" panose="020F0502020204030204" pitchFamily="34" charset="0"/>
                <a:cs typeface="Calibri" panose="020F0502020204030204" pitchFamily="34" charset="0"/>
              </a:rPr>
              <a:t>Live Demo - Workspace Optimisation </a:t>
            </a:r>
          </a:p>
          <a:p>
            <a:pPr marL="0" lvl="0" indent="0" algn="ctr" rtl="0">
              <a:spcBef>
                <a:spcPts val="0"/>
              </a:spcBef>
              <a:spcAft>
                <a:spcPts val="0"/>
              </a:spcAft>
              <a:buNone/>
            </a:pPr>
            <a:endParaRPr lang="en-AU" sz="4000" b="1" dirty="0">
              <a:solidFill>
                <a:srgbClr val="FFFFFF"/>
              </a:solidFill>
              <a:latin typeface="Calibri" panose="020F0502020204030204" pitchFamily="34" charset="0"/>
              <a:ea typeface="Source Sans Pro"/>
              <a:cs typeface="Calibri" panose="020F0502020204030204" pitchFamily="34" charset="0"/>
              <a:sym typeface="Source Sans Pro"/>
            </a:endParaRPr>
          </a:p>
        </p:txBody>
      </p:sp>
      <p:sp>
        <p:nvSpPr>
          <p:cNvPr id="2" name="Flowchart: Connector 1">
            <a:extLst>
              <a:ext uri="{FF2B5EF4-FFF2-40B4-BE49-F238E27FC236}">
                <a16:creationId xmlns:a16="http://schemas.microsoft.com/office/drawing/2014/main" id="{90441F5B-9057-47C6-BF77-2A1A3D2BC2B7}"/>
              </a:ext>
            </a:extLst>
          </p:cNvPr>
          <p:cNvSpPr/>
          <p:nvPr/>
        </p:nvSpPr>
        <p:spPr>
          <a:xfrm>
            <a:off x="606972" y="317280"/>
            <a:ext cx="1355834" cy="133218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3" name="Picture 3" descr="A close up of a person&#10;&#10;Description automatically generated">
            <a:extLst>
              <a:ext uri="{FF2B5EF4-FFF2-40B4-BE49-F238E27FC236}">
                <a16:creationId xmlns:a16="http://schemas.microsoft.com/office/drawing/2014/main" id="{C702D267-986F-4F95-8184-9C5DBB931169}"/>
              </a:ext>
            </a:extLst>
          </p:cNvPr>
          <p:cNvPicPr>
            <a:picLocks noChangeAspect="1"/>
          </p:cNvPicPr>
          <p:nvPr/>
        </p:nvPicPr>
        <p:blipFill>
          <a:blip r:embed="rId4"/>
          <a:stretch>
            <a:fillRect/>
          </a:stretch>
        </p:blipFill>
        <p:spPr>
          <a:xfrm>
            <a:off x="725215" y="421803"/>
            <a:ext cx="1119353" cy="1123143"/>
          </a:xfrm>
          <a:prstGeom prst="rect">
            <a:avLst/>
          </a:prstGeom>
        </p:spPr>
      </p:pic>
    </p:spTree>
    <p:extLst>
      <p:ext uri="{BB962C8B-B14F-4D97-AF65-F5344CB8AC3E}">
        <p14:creationId xmlns:p14="http://schemas.microsoft.com/office/powerpoint/2010/main" val="2913046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sp>
        <p:nvSpPr>
          <p:cNvPr id="293" name="Google Shape;293;p50"/>
          <p:cNvSpPr txBox="1"/>
          <p:nvPr/>
        </p:nvSpPr>
        <p:spPr>
          <a:xfrm>
            <a:off x="183396" y="442784"/>
            <a:ext cx="3855900" cy="65970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000" b="1"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295" name="Google Shape;295;p50"/>
          <p:cNvSpPr/>
          <p:nvPr/>
        </p:nvSpPr>
        <p:spPr>
          <a:xfrm>
            <a:off x="9144000" y="0"/>
            <a:ext cx="198119" cy="5143500"/>
          </a:xfrm>
          <a:prstGeom prst="rect">
            <a:avLst/>
          </a:prstGeom>
          <a:solidFill>
            <a:srgbClr val="6E97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libri" panose="020F0502020204030204" pitchFamily="34" charset="0"/>
              <a:cs typeface="Calibri" panose="020F0502020204030204" pitchFamily="34" charset="0"/>
            </a:endParaRPr>
          </a:p>
        </p:txBody>
      </p:sp>
      <p:pic>
        <p:nvPicPr>
          <p:cNvPr id="8" name="Google Shape;158;p42">
            <a:extLst>
              <a:ext uri="{FF2B5EF4-FFF2-40B4-BE49-F238E27FC236}">
                <a16:creationId xmlns:a16="http://schemas.microsoft.com/office/drawing/2014/main" id="{061877AA-0215-4C1F-9FBF-812192253D42}"/>
              </a:ext>
            </a:extLst>
          </p:cNvPr>
          <p:cNvPicPr preferRelativeResize="0"/>
          <p:nvPr/>
        </p:nvPicPr>
        <p:blipFill rotWithShape="1">
          <a:blip r:embed="rId3">
            <a:alphaModFix/>
          </a:blip>
          <a:srcRect b="15626"/>
          <a:stretch/>
        </p:blipFill>
        <p:spPr>
          <a:xfrm>
            <a:off x="0" y="15178"/>
            <a:ext cx="9342119" cy="5143500"/>
          </a:xfrm>
          <a:prstGeom prst="rect">
            <a:avLst/>
          </a:prstGeom>
          <a:noFill/>
          <a:ln>
            <a:noFill/>
          </a:ln>
        </p:spPr>
      </p:pic>
      <p:sp>
        <p:nvSpPr>
          <p:cNvPr id="10" name="Google Shape;159;p42">
            <a:extLst>
              <a:ext uri="{FF2B5EF4-FFF2-40B4-BE49-F238E27FC236}">
                <a16:creationId xmlns:a16="http://schemas.microsoft.com/office/drawing/2014/main" id="{1853C716-FBD9-463B-814F-D2E297EF9B3A}"/>
              </a:ext>
            </a:extLst>
          </p:cNvPr>
          <p:cNvSpPr txBox="1"/>
          <p:nvPr/>
        </p:nvSpPr>
        <p:spPr>
          <a:xfrm>
            <a:off x="406950" y="230497"/>
            <a:ext cx="8330100" cy="1019416"/>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algn="ctr"/>
            <a:r>
              <a:rPr lang="en-US" sz="4000" b="1" dirty="0">
                <a:solidFill>
                  <a:schemeClr val="bg1"/>
                </a:solidFill>
                <a:latin typeface="Calibri" panose="020F0502020204030204" pitchFamily="34" charset="0"/>
                <a:cs typeface="Calibri" panose="020F0502020204030204" pitchFamily="34" charset="0"/>
              </a:rPr>
              <a:t>Summary</a:t>
            </a:r>
          </a:p>
          <a:p>
            <a:pPr marL="0" lvl="0" indent="0" algn="ctr" rtl="0">
              <a:spcBef>
                <a:spcPts val="0"/>
              </a:spcBef>
              <a:spcAft>
                <a:spcPts val="0"/>
              </a:spcAft>
              <a:buNone/>
            </a:pPr>
            <a:endParaRPr lang="en-AU" sz="4000" b="1" dirty="0">
              <a:solidFill>
                <a:srgbClr val="FFFFFF"/>
              </a:solidFill>
              <a:latin typeface="Calibri" panose="020F0502020204030204" pitchFamily="34" charset="0"/>
              <a:ea typeface="Source Sans Pro"/>
              <a:cs typeface="Calibri" panose="020F0502020204030204" pitchFamily="34" charset="0"/>
              <a:sym typeface="Source Sans Pro"/>
            </a:endParaRPr>
          </a:p>
        </p:txBody>
      </p:sp>
      <p:sp>
        <p:nvSpPr>
          <p:cNvPr id="4" name="TextBox 3">
            <a:extLst>
              <a:ext uri="{FF2B5EF4-FFF2-40B4-BE49-F238E27FC236}">
                <a16:creationId xmlns:a16="http://schemas.microsoft.com/office/drawing/2014/main" id="{E44A005A-FC30-4CB4-BA12-6071694A72B6}"/>
              </a:ext>
            </a:extLst>
          </p:cNvPr>
          <p:cNvSpPr txBox="1"/>
          <p:nvPr/>
        </p:nvSpPr>
        <p:spPr>
          <a:xfrm>
            <a:off x="1107281" y="782741"/>
            <a:ext cx="6915150" cy="4370427"/>
          </a:xfrm>
          <a:prstGeom prst="rect">
            <a:avLst/>
          </a:prstGeom>
          <a:noFill/>
        </p:spPr>
        <p:txBody>
          <a:bodyPr wrap="square" rtlCol="0" anchor="t">
            <a:spAutoFit/>
          </a:bodyPr>
          <a:lstStyle/>
          <a:p>
            <a:r>
              <a:rPr lang="en-US" sz="2000" b="1" dirty="0">
                <a:solidFill>
                  <a:schemeClr val="bg1"/>
                </a:solidFill>
                <a:latin typeface="Calibri" panose="020F0502020204030204" pitchFamily="34" charset="0"/>
                <a:cs typeface="Calibri" panose="020F0502020204030204" pitchFamily="34" charset="0"/>
              </a:rPr>
              <a:t>Quick Wins</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Update to Latest Version FME Desktop (Server Required if in use)</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Check for upgradeable transformers</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Consider replacing static datasets with more optimal data formats – excel to GDB example</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Check Order of Static Readers in Navigator, Largest first.</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Network connectivity – Pre process  a data extract (best format?)</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Only use feature caching for debugging and or iterative development – Not Production (FME Server Preferred Method)</a:t>
            </a:r>
          </a:p>
          <a:p>
            <a:pPr>
              <a:buClr>
                <a:schemeClr val="bg1"/>
              </a:buClr>
            </a:pPr>
            <a:endParaRPr lang="en-US" b="1" dirty="0">
              <a:solidFill>
                <a:schemeClr val="bg1"/>
              </a:solidFill>
              <a:latin typeface="Calibri" panose="020F0502020204030204" pitchFamily="34" charset="0"/>
              <a:cs typeface="Calibri" panose="020F0502020204030204" pitchFamily="34" charset="0"/>
            </a:endParaRPr>
          </a:p>
          <a:p>
            <a:pPr>
              <a:buClr>
                <a:schemeClr val="bg1"/>
              </a:buClr>
            </a:pPr>
            <a:r>
              <a:rPr lang="en-US" sz="2000" b="1" dirty="0">
                <a:solidFill>
                  <a:schemeClr val="bg1"/>
                </a:solidFill>
                <a:latin typeface="Calibri" panose="020F0502020204030204" pitchFamily="34" charset="0"/>
                <a:cs typeface="Calibri" panose="020F0502020204030204" pitchFamily="34" charset="0"/>
              </a:rPr>
              <a:t>General Optimisation</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Any Schema change or AttributeRemover, DateTime,StringReplacer, TestFilter or Tester + Multiple AttributeCreators for assigning values -&gt; Replace with AttributeManager (Lots more transformers can be replaced with AttributeManager)</a:t>
            </a:r>
          </a:p>
          <a:p>
            <a:pPr marL="285750" indent="-285750">
              <a:buClr>
                <a:schemeClr val="bg1"/>
              </a:buClr>
              <a:buFont typeface="Wingdings" panose="05000000000000000000" pitchFamily="2" charset="2"/>
              <a:buChar char="q"/>
            </a:pPr>
            <a:r>
              <a:rPr lang="en-US" b="1" dirty="0">
                <a:solidFill>
                  <a:schemeClr val="bg1"/>
                </a:solidFill>
                <a:latin typeface="Calibri"/>
                <a:cs typeface="Calibri"/>
              </a:rPr>
              <a:t>Aggregate Spatial Queries upon Data Read and if relatable data is also required do after you have read in the data at SpatialFilter or SpatialRelator</a:t>
            </a:r>
          </a:p>
          <a:p>
            <a:pPr marL="285750" indent="-285750">
              <a:buClr>
                <a:schemeClr val="bg1"/>
              </a:buClr>
              <a:buFont typeface="Wingdings" panose="05000000000000000000" pitchFamily="2" charset="2"/>
              <a:buChar char="q"/>
            </a:pPr>
            <a:r>
              <a:rPr lang="en-US" b="1" dirty="0">
                <a:solidFill>
                  <a:schemeClr val="bg1"/>
                </a:solidFill>
                <a:latin typeface="Calibri" panose="020F0502020204030204" pitchFamily="34" charset="0"/>
                <a:cs typeface="Calibri" panose="020F0502020204030204" pitchFamily="34" charset="0"/>
              </a:rPr>
              <a:t>Use bookmarks and good annotation – Optimisation outside of the read/transformation processes is also hugely valuable</a:t>
            </a:r>
          </a:p>
          <a:p>
            <a:endParaRPr lang="en-NZ" dirty="0"/>
          </a:p>
        </p:txBody>
      </p:sp>
    </p:spTree>
    <p:extLst>
      <p:ext uri="{BB962C8B-B14F-4D97-AF65-F5344CB8AC3E}">
        <p14:creationId xmlns:p14="http://schemas.microsoft.com/office/powerpoint/2010/main" val="1812531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1"/>
        <p:cNvGrpSpPr/>
        <p:nvPr/>
      </p:nvGrpSpPr>
      <p:grpSpPr>
        <a:xfrm>
          <a:off x="0" y="0"/>
          <a:ext cx="0" cy="0"/>
          <a:chOff x="0" y="0"/>
          <a:chExt cx="0" cy="0"/>
        </a:xfrm>
      </p:grpSpPr>
      <p:sp>
        <p:nvSpPr>
          <p:cNvPr id="293" name="Google Shape;293;p50"/>
          <p:cNvSpPr txBox="1"/>
          <p:nvPr/>
        </p:nvSpPr>
        <p:spPr>
          <a:xfrm>
            <a:off x="183396" y="442784"/>
            <a:ext cx="3855900" cy="65970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000" b="1"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295" name="Google Shape;295;p50"/>
          <p:cNvSpPr/>
          <p:nvPr/>
        </p:nvSpPr>
        <p:spPr>
          <a:xfrm>
            <a:off x="9144000" y="0"/>
            <a:ext cx="198119" cy="5143500"/>
          </a:xfrm>
          <a:prstGeom prst="rect">
            <a:avLst/>
          </a:prstGeom>
          <a:solidFill>
            <a:srgbClr val="6E97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libri" panose="020F0502020204030204" pitchFamily="34" charset="0"/>
              <a:cs typeface="Calibri" panose="020F0502020204030204" pitchFamily="34" charset="0"/>
            </a:endParaRPr>
          </a:p>
        </p:txBody>
      </p:sp>
      <p:pic>
        <p:nvPicPr>
          <p:cNvPr id="8" name="Google Shape;158;p42">
            <a:extLst>
              <a:ext uri="{FF2B5EF4-FFF2-40B4-BE49-F238E27FC236}">
                <a16:creationId xmlns:a16="http://schemas.microsoft.com/office/drawing/2014/main" id="{061877AA-0215-4C1F-9FBF-812192253D42}"/>
              </a:ext>
            </a:extLst>
          </p:cNvPr>
          <p:cNvPicPr preferRelativeResize="0"/>
          <p:nvPr/>
        </p:nvPicPr>
        <p:blipFill rotWithShape="1">
          <a:blip r:embed="rId3">
            <a:alphaModFix/>
          </a:blip>
          <a:srcRect b="15626"/>
          <a:stretch/>
        </p:blipFill>
        <p:spPr>
          <a:xfrm>
            <a:off x="0" y="-35752"/>
            <a:ext cx="9144000" cy="5143500"/>
          </a:xfrm>
          <a:prstGeom prst="rect">
            <a:avLst/>
          </a:prstGeom>
          <a:noFill/>
          <a:ln>
            <a:noFill/>
          </a:ln>
        </p:spPr>
      </p:pic>
      <p:sp>
        <p:nvSpPr>
          <p:cNvPr id="10" name="Google Shape;159;p42">
            <a:extLst>
              <a:ext uri="{FF2B5EF4-FFF2-40B4-BE49-F238E27FC236}">
                <a16:creationId xmlns:a16="http://schemas.microsoft.com/office/drawing/2014/main" id="{1853C716-FBD9-463B-814F-D2E297EF9B3A}"/>
              </a:ext>
            </a:extLst>
          </p:cNvPr>
          <p:cNvSpPr txBox="1"/>
          <p:nvPr/>
        </p:nvSpPr>
        <p:spPr>
          <a:xfrm>
            <a:off x="406949" y="1775619"/>
            <a:ext cx="8330100" cy="16809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algn="ctr"/>
            <a:r>
              <a:rPr lang="en-US" sz="4000" b="1" dirty="0">
                <a:solidFill>
                  <a:schemeClr val="bg1"/>
                </a:solidFill>
                <a:latin typeface="Calibri" panose="020F0502020204030204" pitchFamily="34" charset="0"/>
                <a:cs typeface="Calibri" panose="020F0502020204030204" pitchFamily="34" charset="0"/>
              </a:rPr>
              <a:t>Live Demo Two – FME Server &amp; Workspace Optimisation</a:t>
            </a:r>
          </a:p>
          <a:p>
            <a:pPr marL="0" lvl="0" indent="0" algn="ctr" rtl="0">
              <a:spcBef>
                <a:spcPts val="0"/>
              </a:spcBef>
              <a:spcAft>
                <a:spcPts val="0"/>
              </a:spcAft>
              <a:buNone/>
            </a:pPr>
            <a:endParaRPr lang="en-AU" sz="4000" b="1" dirty="0">
              <a:solidFill>
                <a:srgbClr val="FFFFFF"/>
              </a:solidFill>
              <a:latin typeface="Calibri" panose="020F0502020204030204" pitchFamily="34" charset="0"/>
              <a:ea typeface="Source Sans Pro"/>
              <a:cs typeface="Calibri" panose="020F0502020204030204" pitchFamily="34" charset="0"/>
              <a:sym typeface="Source Sans Pro"/>
            </a:endParaRPr>
          </a:p>
        </p:txBody>
      </p:sp>
      <p:sp>
        <p:nvSpPr>
          <p:cNvPr id="4" name="Flowchart: Connector 3">
            <a:extLst>
              <a:ext uri="{FF2B5EF4-FFF2-40B4-BE49-F238E27FC236}">
                <a16:creationId xmlns:a16="http://schemas.microsoft.com/office/drawing/2014/main" id="{93424800-C9EB-4203-93CE-516A42D477C6}"/>
              </a:ext>
            </a:extLst>
          </p:cNvPr>
          <p:cNvSpPr/>
          <p:nvPr/>
        </p:nvSpPr>
        <p:spPr>
          <a:xfrm>
            <a:off x="465082" y="226628"/>
            <a:ext cx="1355834" cy="133218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5" name="Picture 5" descr="A person is smiling in front of a body of water&#10;&#10;Description automatically generated">
            <a:extLst>
              <a:ext uri="{FF2B5EF4-FFF2-40B4-BE49-F238E27FC236}">
                <a16:creationId xmlns:a16="http://schemas.microsoft.com/office/drawing/2014/main" id="{36DD699E-7214-468A-AA29-569A5F0A719D}"/>
              </a:ext>
            </a:extLst>
          </p:cNvPr>
          <p:cNvPicPr>
            <a:picLocks noChangeAspect="1"/>
          </p:cNvPicPr>
          <p:nvPr/>
        </p:nvPicPr>
        <p:blipFill>
          <a:blip r:embed="rId4"/>
          <a:stretch>
            <a:fillRect/>
          </a:stretch>
        </p:blipFill>
        <p:spPr>
          <a:xfrm>
            <a:off x="536027" y="299218"/>
            <a:ext cx="1213945" cy="1190953"/>
          </a:xfrm>
          <a:prstGeom prst="rect">
            <a:avLst/>
          </a:prstGeom>
        </p:spPr>
      </p:pic>
    </p:spTree>
    <p:extLst>
      <p:ext uri="{BB962C8B-B14F-4D97-AF65-F5344CB8AC3E}">
        <p14:creationId xmlns:p14="http://schemas.microsoft.com/office/powerpoint/2010/main" val="3180937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66;p49">
            <a:extLst>
              <a:ext uri="{FF2B5EF4-FFF2-40B4-BE49-F238E27FC236}">
                <a16:creationId xmlns:a16="http://schemas.microsoft.com/office/drawing/2014/main" id="{E51D3505-A551-8B47-8283-EB48185A9806}"/>
              </a:ext>
            </a:extLst>
          </p:cNvPr>
          <p:cNvSpPr/>
          <p:nvPr/>
        </p:nvSpPr>
        <p:spPr>
          <a:xfrm>
            <a:off x="0" y="4282140"/>
            <a:ext cx="9144000" cy="861359"/>
          </a:xfrm>
          <a:prstGeom prst="rect">
            <a:avLst/>
          </a:prstGeom>
          <a:solidFill>
            <a:srgbClr val="002060"/>
          </a:solidFill>
          <a:ln>
            <a:noFill/>
          </a:ln>
        </p:spPr>
        <p:txBody>
          <a:bodyPr spcFirstLastPara="1" wrap="square" lIns="34300" tIns="17150" rIns="34300" bIns="17150" anchor="ctr" anchorCtr="0">
            <a:noAutofit/>
          </a:bodyPr>
          <a:lstStyle/>
          <a:p>
            <a:pPr algn="ctr"/>
            <a:endParaRPr dirty="0">
              <a:solidFill>
                <a:srgbClr val="FFFFFF"/>
              </a:solidFill>
              <a:latin typeface="Calibri" panose="020F0502020204030204" pitchFamily="34" charset="0"/>
              <a:ea typeface="Lato Light"/>
              <a:cs typeface="Calibri" panose="020F0502020204030204" pitchFamily="34" charset="0"/>
              <a:sym typeface="Lato Light"/>
            </a:endParaRPr>
          </a:p>
        </p:txBody>
      </p:sp>
      <p:sp>
        <p:nvSpPr>
          <p:cNvPr id="25" name="Google Shape;270;p49">
            <a:extLst>
              <a:ext uri="{FF2B5EF4-FFF2-40B4-BE49-F238E27FC236}">
                <a16:creationId xmlns:a16="http://schemas.microsoft.com/office/drawing/2014/main" id="{558FA5FD-A336-4492-901F-57EB25387282}"/>
              </a:ext>
            </a:extLst>
          </p:cNvPr>
          <p:cNvSpPr/>
          <p:nvPr/>
        </p:nvSpPr>
        <p:spPr>
          <a:xfrm>
            <a:off x="4890067" y="4282141"/>
            <a:ext cx="3317173" cy="425100"/>
          </a:xfrm>
          <a:prstGeom prst="rect">
            <a:avLst/>
          </a:prstGeom>
          <a:noFill/>
          <a:ln>
            <a:noFill/>
          </a:ln>
        </p:spPr>
        <p:txBody>
          <a:bodyPr spcFirstLastPara="1" wrap="square" lIns="34300" tIns="17150" rIns="34300" bIns="17150" anchor="t" anchorCtr="0">
            <a:noAutofit/>
          </a:bodyPr>
          <a:lstStyle/>
          <a:p>
            <a:endParaRPr sz="1600"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24" name="TextBox 23">
            <a:extLst>
              <a:ext uri="{FF2B5EF4-FFF2-40B4-BE49-F238E27FC236}">
                <a16:creationId xmlns:a16="http://schemas.microsoft.com/office/drawing/2014/main" id="{D5DA1E16-4AD7-1A41-8DDA-C832642BFDBB}"/>
              </a:ext>
            </a:extLst>
          </p:cNvPr>
          <p:cNvSpPr txBox="1"/>
          <p:nvPr/>
        </p:nvSpPr>
        <p:spPr>
          <a:xfrm>
            <a:off x="196982" y="886708"/>
            <a:ext cx="8400279" cy="769441"/>
          </a:xfrm>
          <a:prstGeom prst="rect">
            <a:avLst/>
          </a:prstGeom>
          <a:noFill/>
        </p:spPr>
        <p:txBody>
          <a:bodyPr wrap="square" rtlCol="0">
            <a:spAutoFit/>
          </a:bodyPr>
          <a:lstStyle/>
          <a:p>
            <a:r>
              <a:rPr lang="en-US" sz="1600" dirty="0">
                <a:solidFill>
                  <a:schemeClr val="bg2"/>
                </a:solidFill>
                <a:latin typeface="Calibri" panose="020F0502020204030204" pitchFamily="34" charset="0"/>
                <a:cs typeface="Calibri" panose="020F0502020204030204" pitchFamily="34" charset="0"/>
              </a:rPr>
              <a:t>Thank you to everyone that attended the Optimising FME Webinar!</a:t>
            </a:r>
          </a:p>
          <a:p>
            <a:r>
              <a:rPr lang="en-US" dirty="0">
                <a:solidFill>
                  <a:schemeClr val="bg2"/>
                </a:solidFill>
                <a:latin typeface="Calibri" panose="020F0502020204030204" pitchFamily="34" charset="0"/>
                <a:cs typeface="Calibri" panose="020F0502020204030204" pitchFamily="34" charset="0"/>
              </a:rPr>
              <a:t>Questions and answers received during the webinar are published below.  For any other questions on the content of this webinar please email </a:t>
            </a:r>
            <a:r>
              <a:rPr lang="en-US" dirty="0">
                <a:solidFill>
                  <a:schemeClr val="bg2"/>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hello@locus.co.nz</a:t>
            </a:r>
            <a:endParaRPr lang="en-US" dirty="0">
              <a:solidFill>
                <a:schemeClr val="bg2"/>
              </a:solidFill>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7C08E5FD-2452-CC43-B4C2-A59C72BA1062}"/>
              </a:ext>
            </a:extLst>
          </p:cNvPr>
          <p:cNvSpPr txBox="1"/>
          <p:nvPr/>
        </p:nvSpPr>
        <p:spPr>
          <a:xfrm>
            <a:off x="196982" y="1852651"/>
            <a:ext cx="8709626" cy="2123658"/>
          </a:xfrm>
          <a:prstGeom prst="rect">
            <a:avLst/>
          </a:prstGeom>
          <a:noFill/>
        </p:spPr>
        <p:txBody>
          <a:bodyPr wrap="square" rtlCol="0">
            <a:spAutoFit/>
          </a:bodyPr>
          <a:lstStyle/>
          <a:p>
            <a:r>
              <a:rPr lang="en-US" sz="1200" dirty="0">
                <a:solidFill>
                  <a:srgbClr val="00B0F0"/>
                </a:solidFill>
                <a:latin typeface="Calibri" panose="020F0502020204030204" pitchFamily="34" charset="0"/>
                <a:cs typeface="Calibri" panose="020F0502020204030204" pitchFamily="34" charset="0"/>
              </a:rPr>
              <a:t>Q: </a:t>
            </a:r>
            <a:r>
              <a:rPr lang="en-NZ" sz="1200" dirty="0">
                <a:solidFill>
                  <a:srgbClr val="00B0F0"/>
                </a:solidFill>
                <a:latin typeface="Calibri" panose="020F0502020204030204" pitchFamily="34" charset="0"/>
                <a:cs typeface="Calibri" panose="020F0502020204030204" pitchFamily="34" charset="0"/>
              </a:rPr>
              <a:t>Is there an option to update/backdate transformers to the version of FME I am using if the workbench was created in a historic/future version?</a:t>
            </a:r>
          </a:p>
          <a:p>
            <a:r>
              <a:rPr lang="en-NZ" sz="1200" i="1" dirty="0">
                <a:solidFill>
                  <a:schemeClr val="bg2"/>
                </a:solidFill>
                <a:latin typeface="Calibri" panose="020F0502020204030204" pitchFamily="34" charset="0"/>
                <a:cs typeface="Calibri" panose="020F0502020204030204" pitchFamily="34" charset="0"/>
              </a:rPr>
              <a:t>A: There is no way to backdate the transformer. If however you back the workspace up, you can always role back to that. Or you could use FME Server and select the pre - update version. Another thing you can do, is just copy and paste an old transformer to an newer workspace and it will save as the older version</a:t>
            </a:r>
          </a:p>
          <a:p>
            <a:r>
              <a:rPr lang="en-NZ" sz="1200" i="1" dirty="0">
                <a:solidFill>
                  <a:srgbClr val="00B0F0"/>
                </a:solidFill>
                <a:latin typeface="Calibri" panose="020F0502020204030204" pitchFamily="34" charset="0"/>
                <a:cs typeface="Calibri" panose="020F0502020204030204" pitchFamily="34" charset="0"/>
              </a:rPr>
              <a:t>Q: </a:t>
            </a:r>
            <a:r>
              <a:rPr lang="en-NZ" sz="1200" dirty="0">
                <a:solidFill>
                  <a:srgbClr val="00B0F0"/>
                </a:solidFill>
                <a:latin typeface="Calibri" panose="020F0502020204030204" pitchFamily="34" charset="0"/>
                <a:cs typeface="Calibri" panose="020F0502020204030204" pitchFamily="34" charset="0"/>
              </a:rPr>
              <a:t>Is it possible to see the FME workspace in text, similar to how mapinfo workspaces can be opened as a text file to see data locations, styles, definition queries? Thinking for FME to show data locations, transformer variables, bookmarks, etc.</a:t>
            </a:r>
          </a:p>
          <a:p>
            <a:r>
              <a:rPr lang="en-NZ" sz="1200" i="1" dirty="0">
                <a:solidFill>
                  <a:schemeClr val="bg2"/>
                </a:solidFill>
                <a:latin typeface="Calibri" panose="020F0502020204030204" pitchFamily="34" charset="0"/>
                <a:cs typeface="Calibri" panose="020F0502020204030204" pitchFamily="34" charset="0"/>
              </a:rPr>
              <a:t>A: Yes I've actually seen that done in a few places. It can be really useful if something was hard coded in all throughout a workspace, and you maybe wanted to do a find and replace to save a lot of time. You should be able to open a workspace in any text editor like Notepad++ or similar. Just right click - Open With. But, always make sure you back up before trying something of that nature, as it's definitely a bit of a hack/backdoor way</a:t>
            </a:r>
            <a:endParaRPr lang="en-US" sz="1200" i="1" dirty="0">
              <a:solidFill>
                <a:schemeClr val="bg2"/>
              </a:solidFill>
              <a:latin typeface="Calibri" panose="020F0502020204030204" pitchFamily="34" charset="0"/>
              <a:cs typeface="Calibri" panose="020F0502020204030204" pitchFamily="34" charset="0"/>
            </a:endParaRPr>
          </a:p>
        </p:txBody>
      </p:sp>
      <p:sp>
        <p:nvSpPr>
          <p:cNvPr id="30" name="Google Shape;266;p49">
            <a:extLst>
              <a:ext uri="{FF2B5EF4-FFF2-40B4-BE49-F238E27FC236}">
                <a16:creationId xmlns:a16="http://schemas.microsoft.com/office/drawing/2014/main" id="{7D83B2C3-99E9-0745-91BA-AEFCE78F08E3}"/>
              </a:ext>
            </a:extLst>
          </p:cNvPr>
          <p:cNvSpPr/>
          <p:nvPr/>
        </p:nvSpPr>
        <p:spPr>
          <a:xfrm>
            <a:off x="0" y="-14228"/>
            <a:ext cx="9144000" cy="686675"/>
          </a:xfrm>
          <a:prstGeom prst="rect">
            <a:avLst/>
          </a:prstGeom>
          <a:solidFill>
            <a:srgbClr val="002060"/>
          </a:solidFill>
          <a:ln>
            <a:noFill/>
          </a:ln>
        </p:spPr>
        <p:txBody>
          <a:bodyPr spcFirstLastPara="1" wrap="square" lIns="34300" tIns="17150" rIns="34300" bIns="17150" anchor="ctr" anchorCtr="0">
            <a:noAutofit/>
          </a:bodyPr>
          <a:lstStyle/>
          <a:p>
            <a:pPr algn="ctr"/>
            <a:endParaRPr dirty="0">
              <a:solidFill>
                <a:srgbClr val="FFFFFF"/>
              </a:solidFill>
              <a:latin typeface="Calibri" panose="020F0502020204030204" pitchFamily="34" charset="0"/>
              <a:ea typeface="Lato Light"/>
              <a:cs typeface="Calibri" panose="020F0502020204030204" pitchFamily="34" charset="0"/>
              <a:sym typeface="Lato Light"/>
            </a:endParaRPr>
          </a:p>
        </p:txBody>
      </p:sp>
      <p:pic>
        <p:nvPicPr>
          <p:cNvPr id="32" name="Picture 31">
            <a:extLst>
              <a:ext uri="{FF2B5EF4-FFF2-40B4-BE49-F238E27FC236}">
                <a16:creationId xmlns:a16="http://schemas.microsoft.com/office/drawing/2014/main" id="{EE4F00C2-3765-6940-97C0-01F16B9683AB}"/>
              </a:ext>
            </a:extLst>
          </p:cNvPr>
          <p:cNvPicPr>
            <a:picLocks noChangeAspect="1"/>
          </p:cNvPicPr>
          <p:nvPr/>
        </p:nvPicPr>
        <p:blipFill>
          <a:blip r:embed="rId4"/>
          <a:stretch>
            <a:fillRect/>
          </a:stretch>
        </p:blipFill>
        <p:spPr>
          <a:xfrm>
            <a:off x="5878132" y="4363838"/>
            <a:ext cx="3028476" cy="686805"/>
          </a:xfrm>
          <a:prstGeom prst="rect">
            <a:avLst/>
          </a:prstGeom>
        </p:spPr>
      </p:pic>
      <p:sp>
        <p:nvSpPr>
          <p:cNvPr id="33" name="TextBox 32">
            <a:extLst>
              <a:ext uri="{FF2B5EF4-FFF2-40B4-BE49-F238E27FC236}">
                <a16:creationId xmlns:a16="http://schemas.microsoft.com/office/drawing/2014/main" id="{6295B3FA-D115-5345-A100-7E533CEBF3FE}"/>
              </a:ext>
            </a:extLst>
          </p:cNvPr>
          <p:cNvSpPr txBox="1"/>
          <p:nvPr/>
        </p:nvSpPr>
        <p:spPr>
          <a:xfrm>
            <a:off x="196982" y="117567"/>
            <a:ext cx="8400279" cy="461665"/>
          </a:xfrm>
          <a:prstGeom prst="rect">
            <a:avLst/>
          </a:prstGeom>
          <a:noFill/>
        </p:spPr>
        <p:txBody>
          <a:bodyPr wrap="square" rtlCol="0">
            <a:spAutoFit/>
          </a:bodyPr>
          <a:lstStyle/>
          <a:p>
            <a:r>
              <a:rPr lang="en-US" sz="2400" dirty="0">
                <a:solidFill>
                  <a:schemeClr val="bg1"/>
                </a:solidFill>
                <a:latin typeface="Calibri" panose="020F0502020204030204" pitchFamily="34" charset="0"/>
                <a:cs typeface="Calibri" panose="020F0502020204030204" pitchFamily="34" charset="0"/>
              </a:rPr>
              <a:t>Questions and Answers</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75873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66;p49">
            <a:extLst>
              <a:ext uri="{FF2B5EF4-FFF2-40B4-BE49-F238E27FC236}">
                <a16:creationId xmlns:a16="http://schemas.microsoft.com/office/drawing/2014/main" id="{E51D3505-A551-8B47-8283-EB48185A9806}"/>
              </a:ext>
            </a:extLst>
          </p:cNvPr>
          <p:cNvSpPr/>
          <p:nvPr/>
        </p:nvSpPr>
        <p:spPr>
          <a:xfrm>
            <a:off x="0" y="4282140"/>
            <a:ext cx="9144000" cy="861359"/>
          </a:xfrm>
          <a:prstGeom prst="rect">
            <a:avLst/>
          </a:prstGeom>
          <a:solidFill>
            <a:srgbClr val="002060"/>
          </a:solidFill>
          <a:ln>
            <a:noFill/>
          </a:ln>
        </p:spPr>
        <p:txBody>
          <a:bodyPr spcFirstLastPara="1" wrap="square" lIns="34300" tIns="17150" rIns="34300" bIns="17150" anchor="ctr" anchorCtr="0">
            <a:noAutofit/>
          </a:bodyPr>
          <a:lstStyle/>
          <a:p>
            <a:pPr algn="ctr"/>
            <a:endParaRPr dirty="0">
              <a:solidFill>
                <a:srgbClr val="FFFFFF"/>
              </a:solidFill>
              <a:latin typeface="Calibri" panose="020F0502020204030204" pitchFamily="34" charset="0"/>
              <a:ea typeface="Lato Light"/>
              <a:cs typeface="Calibri" panose="020F0502020204030204" pitchFamily="34" charset="0"/>
              <a:sym typeface="Lato Light"/>
            </a:endParaRPr>
          </a:p>
        </p:txBody>
      </p:sp>
      <p:sp>
        <p:nvSpPr>
          <p:cNvPr id="25" name="Google Shape;270;p49">
            <a:extLst>
              <a:ext uri="{FF2B5EF4-FFF2-40B4-BE49-F238E27FC236}">
                <a16:creationId xmlns:a16="http://schemas.microsoft.com/office/drawing/2014/main" id="{558FA5FD-A336-4492-901F-57EB25387282}"/>
              </a:ext>
            </a:extLst>
          </p:cNvPr>
          <p:cNvSpPr/>
          <p:nvPr/>
        </p:nvSpPr>
        <p:spPr>
          <a:xfrm>
            <a:off x="4890067" y="4282141"/>
            <a:ext cx="3317173" cy="425100"/>
          </a:xfrm>
          <a:prstGeom prst="rect">
            <a:avLst/>
          </a:prstGeom>
          <a:noFill/>
          <a:ln>
            <a:noFill/>
          </a:ln>
        </p:spPr>
        <p:txBody>
          <a:bodyPr spcFirstLastPara="1" wrap="square" lIns="34300" tIns="17150" rIns="34300" bIns="17150" anchor="t" anchorCtr="0">
            <a:noAutofit/>
          </a:bodyPr>
          <a:lstStyle/>
          <a:p>
            <a:endParaRPr sz="1600" dirty="0">
              <a:solidFill>
                <a:srgbClr val="333333"/>
              </a:solidFill>
              <a:latin typeface="Calibri" panose="020F0502020204030204" pitchFamily="34" charset="0"/>
              <a:ea typeface="Source Sans Pro"/>
              <a:cs typeface="Calibri" panose="020F0502020204030204" pitchFamily="34" charset="0"/>
              <a:sym typeface="Source Sans Pro"/>
            </a:endParaRPr>
          </a:p>
        </p:txBody>
      </p:sp>
      <p:sp>
        <p:nvSpPr>
          <p:cNvPr id="28" name="TextBox 27">
            <a:extLst>
              <a:ext uri="{FF2B5EF4-FFF2-40B4-BE49-F238E27FC236}">
                <a16:creationId xmlns:a16="http://schemas.microsoft.com/office/drawing/2014/main" id="{7C08E5FD-2452-CC43-B4C2-A59C72BA1062}"/>
              </a:ext>
            </a:extLst>
          </p:cNvPr>
          <p:cNvSpPr txBox="1"/>
          <p:nvPr/>
        </p:nvSpPr>
        <p:spPr>
          <a:xfrm>
            <a:off x="196982" y="789277"/>
            <a:ext cx="8709626" cy="3539430"/>
          </a:xfrm>
          <a:prstGeom prst="rect">
            <a:avLst/>
          </a:prstGeom>
          <a:noFill/>
        </p:spPr>
        <p:txBody>
          <a:bodyPr wrap="square" rtlCol="0">
            <a:spAutoFit/>
          </a:bodyPr>
          <a:lstStyle/>
          <a:p>
            <a:r>
              <a:rPr lang="en-NZ" sz="1200" dirty="0">
                <a:solidFill>
                  <a:srgbClr val="00B0F0"/>
                </a:solidFill>
                <a:latin typeface="Calibri" panose="020F0502020204030204" pitchFamily="34" charset="0"/>
                <a:cs typeface="Calibri" panose="020F0502020204030204" pitchFamily="34" charset="0"/>
              </a:rPr>
              <a:t>Q: Is it possible to skip reading output in a transformer? (i.e. Statistics Calculator - if I only needed to reasy summary and wanted to skip Complete output or Feature Merger to only process Merged output and skip the rest of the output such as Used supplier, Unused Supplier etc.)</a:t>
            </a:r>
          </a:p>
          <a:p>
            <a:r>
              <a:rPr lang="en-NZ" sz="1200" i="1" dirty="0">
                <a:solidFill>
                  <a:schemeClr val="bg2"/>
                </a:solidFill>
                <a:latin typeface="Calibri" panose="020F0502020204030204" pitchFamily="34" charset="0"/>
                <a:cs typeface="Calibri" panose="020F0502020204030204" pitchFamily="34" charset="0"/>
              </a:rPr>
              <a:t>A: My understanding is unfortunately there is no way to turn those components off. I suppose it would need to provide some form of optimisation by allowing that</a:t>
            </a:r>
          </a:p>
          <a:p>
            <a:r>
              <a:rPr lang="en-NZ" sz="1200" i="1" dirty="0">
                <a:solidFill>
                  <a:srgbClr val="00B0F0"/>
                </a:solidFill>
                <a:latin typeface="Calibri" panose="020F0502020204030204" pitchFamily="34" charset="0"/>
                <a:cs typeface="Calibri" panose="020F0502020204030204" pitchFamily="34" charset="0"/>
              </a:rPr>
              <a:t>Q: R</a:t>
            </a:r>
            <a:r>
              <a:rPr lang="en-NZ" sz="1200" dirty="0">
                <a:solidFill>
                  <a:srgbClr val="00B0F0"/>
                </a:solidFill>
                <a:latin typeface="Calibri" panose="020F0502020204030204" pitchFamily="34" charset="0"/>
                <a:cs typeface="Calibri" panose="020F0502020204030204" pitchFamily="34" charset="0"/>
              </a:rPr>
              <a:t>ather than read all of a dataset's attributes into a workbench, before removing many of them through AttributeRemover or AttributeManager, is there a way to limit the attribute fields to read from the Reader itself? If this were done in an RDBMS, it could be achieved through specifying only the required fields in the SELECT statement, but is there a similar option for other data types in FME?</a:t>
            </a:r>
          </a:p>
          <a:p>
            <a:r>
              <a:rPr lang="en-NZ" sz="1200" i="1" dirty="0">
                <a:solidFill>
                  <a:schemeClr val="bg2"/>
                </a:solidFill>
                <a:latin typeface="Calibri" panose="020F0502020204030204" pitchFamily="34" charset="0"/>
                <a:cs typeface="Calibri" panose="020F0502020204030204" pitchFamily="34" charset="0"/>
              </a:rPr>
              <a:t>A: Yes, this can be done on the 'User Attributes' tab of any of the feature types to just limit the attributes that you need to bring into the workspace</a:t>
            </a:r>
          </a:p>
          <a:p>
            <a:r>
              <a:rPr lang="en-NZ" sz="1200" dirty="0">
                <a:solidFill>
                  <a:srgbClr val="00B0F0"/>
                </a:solidFill>
                <a:latin typeface="Calibri" panose="020F0502020204030204" pitchFamily="34" charset="0"/>
                <a:cs typeface="Calibri" panose="020F0502020204030204" pitchFamily="34" charset="0"/>
              </a:rPr>
              <a:t>Q: For the question about updating/backdating a transformer, Could the user copy and paste the transformer within the workbench and then choose to only update one of the transformers? That way there is the original transformer and an upgraded transformer right next to each other within the same workbench? </a:t>
            </a:r>
          </a:p>
          <a:p>
            <a:r>
              <a:rPr lang="en-NZ" sz="1200" i="1" dirty="0">
                <a:solidFill>
                  <a:schemeClr val="bg2"/>
                </a:solidFill>
                <a:latin typeface="Calibri" panose="020F0502020204030204" pitchFamily="34" charset="0"/>
                <a:cs typeface="Calibri" panose="020F0502020204030204" pitchFamily="34" charset="0"/>
              </a:rPr>
              <a:t>A: Yes definitely, that's possible and a good idea if you're concerned the results are going to be different</a:t>
            </a:r>
          </a:p>
          <a:p>
            <a:r>
              <a:rPr lang="en-NZ" sz="1200" i="1" dirty="0">
                <a:solidFill>
                  <a:srgbClr val="00B0F0"/>
                </a:solidFill>
                <a:latin typeface="Calibri" panose="020F0502020204030204" pitchFamily="34" charset="0"/>
                <a:cs typeface="Calibri" panose="020F0502020204030204" pitchFamily="34" charset="0"/>
              </a:rPr>
              <a:t>Q: </a:t>
            </a:r>
            <a:r>
              <a:rPr lang="en-NZ" sz="1200" dirty="0">
                <a:solidFill>
                  <a:srgbClr val="00B0F0"/>
                </a:solidFill>
                <a:latin typeface="Calibri" panose="020F0502020204030204" pitchFamily="34" charset="0"/>
                <a:cs typeface="Calibri" panose="020F0502020204030204" pitchFamily="34" charset="0"/>
              </a:rPr>
              <a:t>Very useful tips, I use Py/arcpy a lot for handling lists and dictionaries. Would be useful for a future talk to dive into what FME can do in list processing</a:t>
            </a:r>
          </a:p>
          <a:p>
            <a:r>
              <a:rPr lang="en-NZ" sz="1200" i="1" dirty="0">
                <a:solidFill>
                  <a:schemeClr val="bg2"/>
                </a:solidFill>
                <a:latin typeface="Calibri" panose="020F0502020204030204" pitchFamily="34" charset="0"/>
                <a:cs typeface="Calibri" panose="020F0502020204030204" pitchFamily="34" charset="0"/>
              </a:rPr>
              <a:t>A: There is lots we can do in lists, and yes often they are treated differently and have their own list of specifically dedicated transformers - would love to do something int the future on this, so watch this space</a:t>
            </a:r>
            <a:endParaRPr lang="en-US" sz="1200" i="1" dirty="0">
              <a:solidFill>
                <a:schemeClr val="bg2"/>
              </a:solidFill>
              <a:latin typeface="Calibri" panose="020F0502020204030204" pitchFamily="34" charset="0"/>
              <a:cs typeface="Calibri" panose="020F0502020204030204" pitchFamily="34" charset="0"/>
            </a:endParaRPr>
          </a:p>
        </p:txBody>
      </p:sp>
      <p:sp>
        <p:nvSpPr>
          <p:cNvPr id="30" name="Google Shape;266;p49">
            <a:extLst>
              <a:ext uri="{FF2B5EF4-FFF2-40B4-BE49-F238E27FC236}">
                <a16:creationId xmlns:a16="http://schemas.microsoft.com/office/drawing/2014/main" id="{7D83B2C3-99E9-0745-91BA-AEFCE78F08E3}"/>
              </a:ext>
            </a:extLst>
          </p:cNvPr>
          <p:cNvSpPr/>
          <p:nvPr/>
        </p:nvSpPr>
        <p:spPr>
          <a:xfrm>
            <a:off x="0" y="-14228"/>
            <a:ext cx="9144000" cy="686675"/>
          </a:xfrm>
          <a:prstGeom prst="rect">
            <a:avLst/>
          </a:prstGeom>
          <a:solidFill>
            <a:srgbClr val="002060"/>
          </a:solidFill>
          <a:ln>
            <a:noFill/>
          </a:ln>
        </p:spPr>
        <p:txBody>
          <a:bodyPr spcFirstLastPara="1" wrap="square" lIns="34300" tIns="17150" rIns="34300" bIns="17150" anchor="ctr" anchorCtr="0">
            <a:noAutofit/>
          </a:bodyPr>
          <a:lstStyle/>
          <a:p>
            <a:pPr algn="ctr"/>
            <a:endParaRPr dirty="0">
              <a:solidFill>
                <a:srgbClr val="FFFFFF"/>
              </a:solidFill>
              <a:latin typeface="Calibri" panose="020F0502020204030204" pitchFamily="34" charset="0"/>
              <a:ea typeface="Lato Light"/>
              <a:cs typeface="Calibri" panose="020F0502020204030204" pitchFamily="34" charset="0"/>
              <a:sym typeface="Lato Light"/>
            </a:endParaRPr>
          </a:p>
        </p:txBody>
      </p:sp>
      <p:pic>
        <p:nvPicPr>
          <p:cNvPr id="32" name="Picture 31">
            <a:extLst>
              <a:ext uri="{FF2B5EF4-FFF2-40B4-BE49-F238E27FC236}">
                <a16:creationId xmlns:a16="http://schemas.microsoft.com/office/drawing/2014/main" id="{EE4F00C2-3765-6940-97C0-01F16B9683AB}"/>
              </a:ext>
            </a:extLst>
          </p:cNvPr>
          <p:cNvPicPr>
            <a:picLocks noChangeAspect="1"/>
          </p:cNvPicPr>
          <p:nvPr/>
        </p:nvPicPr>
        <p:blipFill>
          <a:blip r:embed="rId3"/>
          <a:stretch>
            <a:fillRect/>
          </a:stretch>
        </p:blipFill>
        <p:spPr>
          <a:xfrm>
            <a:off x="5878132" y="4363838"/>
            <a:ext cx="3028476" cy="686805"/>
          </a:xfrm>
          <a:prstGeom prst="rect">
            <a:avLst/>
          </a:prstGeom>
        </p:spPr>
      </p:pic>
      <p:sp>
        <p:nvSpPr>
          <p:cNvPr id="9" name="TextBox 8">
            <a:extLst>
              <a:ext uri="{FF2B5EF4-FFF2-40B4-BE49-F238E27FC236}">
                <a16:creationId xmlns:a16="http://schemas.microsoft.com/office/drawing/2014/main" id="{2440ED2E-5072-1247-934C-432D3F0DB9C9}"/>
              </a:ext>
            </a:extLst>
          </p:cNvPr>
          <p:cNvSpPr txBox="1"/>
          <p:nvPr/>
        </p:nvSpPr>
        <p:spPr>
          <a:xfrm>
            <a:off x="196982" y="117567"/>
            <a:ext cx="8400279" cy="461665"/>
          </a:xfrm>
          <a:prstGeom prst="rect">
            <a:avLst/>
          </a:prstGeom>
          <a:noFill/>
        </p:spPr>
        <p:txBody>
          <a:bodyPr wrap="square" rtlCol="0">
            <a:spAutoFit/>
          </a:bodyPr>
          <a:lstStyle/>
          <a:p>
            <a:r>
              <a:rPr lang="en-US" sz="2400" dirty="0">
                <a:solidFill>
                  <a:schemeClr val="bg1"/>
                </a:solidFill>
                <a:latin typeface="Calibri" panose="020F0502020204030204" pitchFamily="34" charset="0"/>
                <a:cs typeface="Calibri" panose="020F0502020204030204" pitchFamily="34" charset="0"/>
              </a:rPr>
              <a:t>Questions and Answers</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731841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Theme">
  <a:themeElements>
    <a:clrScheme name="Custom 204 NEW">
      <a:dk1>
        <a:srgbClr val="999999"/>
      </a:dk1>
      <a:lt1>
        <a:srgbClr val="FFFFFF"/>
      </a:lt1>
      <a:dk2>
        <a:srgbClr val="374556"/>
      </a:dk2>
      <a:lt2>
        <a:srgbClr val="FEFFFE"/>
      </a:lt2>
      <a:accent1>
        <a:srgbClr val="3D8884"/>
      </a:accent1>
      <a:accent2>
        <a:srgbClr val="EAB149"/>
      </a:accent2>
      <a:accent3>
        <a:srgbClr val="A0F081"/>
      </a:accent3>
      <a:accent4>
        <a:srgbClr val="71E8CC"/>
      </a:accent4>
      <a:accent5>
        <a:srgbClr val="F15968"/>
      </a:accent5>
      <a:accent6>
        <a:srgbClr val="E9B348"/>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793</TotalTime>
  <Words>991</Words>
  <Application>Microsoft Macintosh PowerPoint</Application>
  <PresentationFormat>On-screen Show (16:9)</PresentationFormat>
  <Paragraphs>64</Paragraphs>
  <Slides>8</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Calibri</vt:lpstr>
      <vt:lpstr>Montserrat Thin</vt:lpstr>
      <vt:lpstr>Arial</vt:lpstr>
      <vt:lpstr>Montserrat Light</vt:lpstr>
      <vt:lpstr>Helvetica Neue</vt:lpstr>
      <vt:lpstr>Wingdings</vt:lpstr>
      <vt:lpstr>Verdana</vt:lpstr>
      <vt:lpstr>Simple Light</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darren fergus</dc:creator>
  <cp:lastModifiedBy>Angie Worsley</cp:lastModifiedBy>
  <cp:revision>11</cp:revision>
  <cp:lastPrinted>2020-04-30T03:16:56Z</cp:lastPrinted>
  <dcterms:modified xsi:type="dcterms:W3CDTF">2020-08-04T01:57:59Z</dcterms:modified>
</cp:coreProperties>
</file>