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4"/>
    <p:sldMasterId id="2147483685" r:id="rId5"/>
  </p:sldMasterIdLst>
  <p:notesMasterIdLst>
    <p:notesMasterId r:id="rId15"/>
  </p:notesMasterIdLst>
  <p:sldIdLst>
    <p:sldId id="281" r:id="rId6"/>
    <p:sldId id="259" r:id="rId7"/>
    <p:sldId id="260" r:id="rId8"/>
    <p:sldId id="278" r:id="rId9"/>
    <p:sldId id="279" r:id="rId10"/>
    <p:sldId id="280" r:id="rId11"/>
    <p:sldId id="272" r:id="rId12"/>
    <p:sldId id="269" r:id="rId13"/>
    <p:sldId id="282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Open Sans" panose="020B0604020202020204" charset="0"/>
      <p:regular r:id="rId20"/>
      <p:bold r:id="rId21"/>
      <p:italic r:id="rId22"/>
      <p:boldItalic r:id="rId23"/>
    </p:embeddedFont>
    <p:embeddedFont>
      <p:font typeface="Source Sans Pro" panose="020B0503030403020204" pitchFamily="34" charset="0"/>
      <p:regular r:id="rId24"/>
      <p:bold r:id="rId25"/>
      <p:italic r:id="rId26"/>
      <p:boldItalic r:id="rId27"/>
    </p:embeddedFont>
    <p:embeddedFont>
      <p:font typeface="Verdana" panose="020B0604030504040204" pitchFamily="3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D47F7-00F8-E8A0-EBC8-135C4593E615}" v="55" dt="2020-07-23T00:42:57.040"/>
    <p1510:client id="{16875F11-1FB4-94D6-76DA-A0E881AD3F1B}" v="2323" dt="2020-05-03T07:12:38.356"/>
    <p1510:client id="{254D4617-1320-FA18-1796-CDD15A1FC498}" v="812" dt="2020-05-06T21:20:42.838"/>
    <p1510:client id="{2D00B1F9-57CB-934F-859B-1EA5964DDF97}" v="6" dt="2020-05-11T02:29:06.802"/>
    <p1510:client id="{30CDBD20-3733-31F2-66CE-556AAC5FAFCD}" v="93" dt="2020-05-10T00:41:30.622"/>
    <p1510:client id="{493E6812-12C1-2B81-9C60-E62061BD966A}" v="1047" dt="2020-07-22T11:04:58.337"/>
    <p1510:client id="{BCB3ECD6-9EA0-97A9-76B9-6E24E0A80915}" v="11" dt="2020-05-11T20:17:45.3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0"/>
  </p:normalViewPr>
  <p:slideViewPr>
    <p:cSldViewPr snapToGrid="0">
      <p:cViewPr varScale="1">
        <p:scale>
          <a:sx n="145" d="100"/>
          <a:sy n="145" d="100"/>
        </p:scale>
        <p:origin x="68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405ab5696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405ab5696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3f1d1f66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3f1d1f66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Provide a single sentence that states your belief about the subject and offers a debate.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3f1d1f66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3f1d1f66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Provide a single sentence that states your belief about the subject and offers a debate.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29286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3f1d1f66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3f1d1f66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Provide a single sentence that states your belief about the subject and offers a debate.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67353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73f1d1f66d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73f1d1f66d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Provide a single sentence that states your belief about the subject and offers a debate.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47153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73f1d1f66d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73f1d1f66d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Proof/Point 1: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A:  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B:  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C: 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Main point (and sub-points)</a:t>
            </a:r>
            <a:b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</a:br>
            <a:endParaRPr/>
          </a:p>
        </p:txBody>
      </p:sp>
    </p:spTree>
    <p:extLst>
      <p:ext uri="{BB962C8B-B14F-4D97-AF65-F5344CB8AC3E}">
        <p14:creationId xmlns:p14="http://schemas.microsoft.com/office/powerpoint/2010/main" val="318685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3f1d1f66d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3f1d1f66d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i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 time-sensitive task to assign to your audience, or yourself.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2558550" y="1705475"/>
            <a:ext cx="4026900" cy="11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2558550" y="3133475"/>
            <a:ext cx="4026900" cy="54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8825" y="210375"/>
            <a:ext cx="829946" cy="33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4" y="-14"/>
            <a:ext cx="9144000" cy="514351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9" name="Google Shape;89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367173" y="3106099"/>
            <a:ext cx="1919551" cy="198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77925" y="158163"/>
            <a:ext cx="602301" cy="4507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1" name="Google Shape;91;p11"/>
          <p:cNvCxnSpPr/>
          <p:nvPr/>
        </p:nvCxnSpPr>
        <p:spPr>
          <a:xfrm>
            <a:off x="-4950" y="5116025"/>
            <a:ext cx="9153900" cy="0"/>
          </a:xfrm>
          <a:prstGeom prst="straightConnector1">
            <a:avLst/>
          </a:prstGeom>
          <a:noFill/>
          <a:ln w="1143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2"/>
          <p:cNvPicPr preferRelativeResize="0"/>
          <p:nvPr/>
        </p:nvPicPr>
        <p:blipFill rotWithShape="1">
          <a:blip r:embed="rId2">
            <a:alphaModFix/>
          </a:blip>
          <a:srcRect r="30862" b="3493"/>
          <a:stretch/>
        </p:blipFill>
        <p:spPr>
          <a:xfrm>
            <a:off x="5221175" y="1455875"/>
            <a:ext cx="3977151" cy="368762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2"/>
          <p:cNvSpPr txBox="1">
            <a:spLocks noGrp="1"/>
          </p:cNvSpPr>
          <p:nvPr>
            <p:ph type="title"/>
          </p:nvPr>
        </p:nvSpPr>
        <p:spPr>
          <a:xfrm>
            <a:off x="311700" y="421250"/>
            <a:ext cx="8358900" cy="7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body" idx="1"/>
          </p:nvPr>
        </p:nvSpPr>
        <p:spPr>
          <a:xfrm>
            <a:off x="311700" y="1373425"/>
            <a:ext cx="4054200" cy="311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97" name="Google Shape;97;p12"/>
          <p:cNvCxnSpPr/>
          <p:nvPr/>
        </p:nvCxnSpPr>
        <p:spPr>
          <a:xfrm>
            <a:off x="437900" y="121815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98" name="Google Shape;9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3"/>
          <p:cNvPicPr preferRelativeResize="0"/>
          <p:nvPr/>
        </p:nvPicPr>
        <p:blipFill rotWithShape="1">
          <a:blip r:embed="rId2">
            <a:alphaModFix/>
          </a:blip>
          <a:srcRect r="61364"/>
          <a:stretch/>
        </p:blipFill>
        <p:spPr>
          <a:xfrm flipH="1">
            <a:off x="5314252" y="0"/>
            <a:ext cx="380164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3"/>
          <p:cNvSpPr/>
          <p:nvPr/>
        </p:nvSpPr>
        <p:spPr>
          <a:xfrm>
            <a:off x="0" y="0"/>
            <a:ext cx="68085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47766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3600"/>
              <a:buNone/>
              <a:defRPr sz="3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4" name="Google Shape;10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314242" y="2815573"/>
            <a:ext cx="3706908" cy="224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rgbClr val="000000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4"/>
          <p:cNvPicPr preferRelativeResize="0"/>
          <p:nvPr/>
        </p:nvPicPr>
        <p:blipFill rotWithShape="1">
          <a:blip r:embed="rId2">
            <a:alphaModFix/>
          </a:blip>
          <a:srcRect l="21690" r="2831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4"/>
          <p:cNvSpPr txBox="1">
            <a:spLocks noGrp="1"/>
          </p:cNvSpPr>
          <p:nvPr>
            <p:ph type="title"/>
          </p:nvPr>
        </p:nvSpPr>
        <p:spPr>
          <a:xfrm>
            <a:off x="263400" y="1613525"/>
            <a:ext cx="4045200" cy="14823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9" name="Google Shape;109;p14"/>
          <p:cNvSpPr txBox="1">
            <a:spLocks noGrp="1"/>
          </p:cNvSpPr>
          <p:nvPr>
            <p:ph type="subTitle" idx="1"/>
          </p:nvPr>
        </p:nvSpPr>
        <p:spPr>
          <a:xfrm>
            <a:off x="263400" y="3184075"/>
            <a:ext cx="4045200" cy="12351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0" name="Google Shape;110;p14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2" name="Google Shape;11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5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</a:lstStyle>
          <a:p>
            <a:endParaRPr/>
          </a:p>
        </p:txBody>
      </p:sp>
      <p:sp>
        <p:nvSpPr>
          <p:cNvPr id="115" name="Google Shape;115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6" name="Google Shape;116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/>
          <p:nvPr/>
        </p:nvSpPr>
        <p:spPr>
          <a:xfrm>
            <a:off x="249325" y="0"/>
            <a:ext cx="1598100" cy="5143500"/>
          </a:xfrm>
          <a:prstGeom prst="rect">
            <a:avLst/>
          </a:prstGeom>
          <a:solidFill>
            <a:srgbClr val="283E2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title" hasCustomPrompt="1"/>
          </p:nvPr>
        </p:nvSpPr>
        <p:spPr>
          <a:xfrm>
            <a:off x="2119100" y="953725"/>
            <a:ext cx="6713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20" name="Google Shape;120;p16"/>
          <p:cNvSpPr txBox="1">
            <a:spLocks noGrp="1"/>
          </p:cNvSpPr>
          <p:nvPr>
            <p:ph type="body" idx="1"/>
          </p:nvPr>
        </p:nvSpPr>
        <p:spPr>
          <a:xfrm>
            <a:off x="2119100" y="2999825"/>
            <a:ext cx="67131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ctr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ctr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ctr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ctr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ctr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ctr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ctr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ctr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2" name="Google Shape;12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79502" y="709700"/>
            <a:ext cx="2763625" cy="422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4" name="Google Shape;124;p16"/>
          <p:cNvCxnSpPr/>
          <p:nvPr/>
        </p:nvCxnSpPr>
        <p:spPr>
          <a:xfrm>
            <a:off x="1847425" y="5056825"/>
            <a:ext cx="7320300" cy="0"/>
          </a:xfrm>
          <a:prstGeom prst="straightConnector1">
            <a:avLst/>
          </a:prstGeom>
          <a:noFill/>
          <a:ln w="2286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>
            <a:spLocks noGrp="1"/>
          </p:cNvSpPr>
          <p:nvPr>
            <p:ph type="ctrTitle"/>
          </p:nvPr>
        </p:nvSpPr>
        <p:spPr>
          <a:xfrm>
            <a:off x="3240750" y="1705475"/>
            <a:ext cx="2662500" cy="113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7"/>
          <p:cNvSpPr txBox="1">
            <a:spLocks noGrp="1"/>
          </p:cNvSpPr>
          <p:nvPr>
            <p:ph type="subTitle" idx="1"/>
          </p:nvPr>
        </p:nvSpPr>
        <p:spPr>
          <a:xfrm>
            <a:off x="3240750" y="3133475"/>
            <a:ext cx="2662500" cy="54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0" name="Google Shape;13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08825" y="210375"/>
            <a:ext cx="829946" cy="33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b="17484"/>
          <a:stretch/>
        </p:blipFill>
        <p:spPr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19" name="Google Shape;19;p3"/>
          <p:cNvCxnSpPr/>
          <p:nvPr/>
        </p:nvCxnSpPr>
        <p:spPr>
          <a:xfrm>
            <a:off x="4180500" y="30902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" name="Google Shape;20;p3"/>
          <p:cNvPicPr preferRelativeResize="0"/>
          <p:nvPr/>
        </p:nvPicPr>
        <p:blipFill rotWithShape="1">
          <a:blip r:embed="rId3">
            <a:alphaModFix/>
          </a:blip>
          <a:srcRect t="53594"/>
          <a:stretch/>
        </p:blipFill>
        <p:spPr>
          <a:xfrm>
            <a:off x="8377925" y="400050"/>
            <a:ext cx="602300" cy="21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72450" y="148118"/>
            <a:ext cx="405275" cy="292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2">
  <p:cSld name="Blank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0" name="Google Shape;590;p13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1" name="Google Shape;591;p13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2" name="Google Shape;592;p13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3" name="Google Shape;593;p13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93095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1_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>
            <a:spLocks noGrp="1"/>
          </p:cNvSpPr>
          <p:nvPr>
            <p:ph type="title"/>
          </p:nvPr>
        </p:nvSpPr>
        <p:spPr>
          <a:xfrm>
            <a:off x="457200" y="184825"/>
            <a:ext cx="7986300" cy="8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rgbClr val="4D4742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 rtl="0">
              <a:spcBef>
                <a:spcPts val="480"/>
              </a:spcBef>
              <a:spcAft>
                <a:spcPts val="0"/>
              </a:spcAft>
              <a:buSzPts val="1600"/>
              <a:buChar char="●"/>
              <a:defRPr>
                <a:solidFill>
                  <a:srgbClr val="4D4742"/>
                </a:solidFill>
              </a:defRPr>
            </a:lvl1pPr>
            <a:lvl2pPr marL="914400" lvl="1" indent="-368300" algn="l" rtl="0">
              <a:spcBef>
                <a:spcPts val="440"/>
              </a:spcBef>
              <a:spcAft>
                <a:spcPts val="0"/>
              </a:spcAft>
              <a:buSzPts val="2200"/>
              <a:buChar char="○"/>
              <a:defRPr>
                <a:solidFill>
                  <a:srgbClr val="4D4742"/>
                </a:solidFill>
              </a:defRPr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SzPts val="2000"/>
              <a:buChar char="■"/>
              <a:defRPr>
                <a:solidFill>
                  <a:srgbClr val="4D4742"/>
                </a:solidFill>
              </a:defRPr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●"/>
              <a:defRPr>
                <a:solidFill>
                  <a:srgbClr val="4D4742"/>
                </a:solidFill>
              </a:defRPr>
            </a:lvl4pPr>
            <a:lvl5pPr marL="2286000" lvl="4" indent="-317500" algn="l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D4742"/>
                </a:solidFill>
              </a:defRPr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dt" idx="10"/>
          </p:nvPr>
        </p:nvSpPr>
        <p:spPr>
          <a:xfrm>
            <a:off x="457200" y="4949190"/>
            <a:ext cx="14478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ftr" idx="11"/>
          </p:nvPr>
        </p:nvSpPr>
        <p:spPr>
          <a:xfrm>
            <a:off x="3124200" y="4949190"/>
            <a:ext cx="28956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sldNum" idx="12"/>
          </p:nvPr>
        </p:nvSpPr>
        <p:spPr>
          <a:xfrm>
            <a:off x="6553200" y="4949190"/>
            <a:ext cx="2133600" cy="1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0384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b="15973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311700" y="681275"/>
            <a:ext cx="8520600" cy="8418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 b="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26" name="Google Shape;26;p4"/>
          <p:cNvCxnSpPr/>
          <p:nvPr/>
        </p:nvCxnSpPr>
        <p:spPr>
          <a:xfrm>
            <a:off x="-4950" y="5116025"/>
            <a:ext cx="9153900" cy="0"/>
          </a:xfrm>
          <a:prstGeom prst="straightConnector1">
            <a:avLst/>
          </a:prstGeom>
          <a:noFill/>
          <a:ln w="1143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" name="Google Shape;27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8163"/>
            <a:ext cx="602301" cy="450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rgbClr val="FFFFFF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311700" y="413725"/>
            <a:ext cx="6138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311700" y="1236100"/>
            <a:ext cx="6138000" cy="336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cxnSp>
        <p:nvCxnSpPr>
          <p:cNvPr id="33" name="Google Shape;33;p5"/>
          <p:cNvCxnSpPr/>
          <p:nvPr/>
        </p:nvCxnSpPr>
        <p:spPr>
          <a:xfrm>
            <a:off x="444775" y="1097525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4" name="Google Shape;3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8163"/>
            <a:ext cx="602301" cy="450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2">
  <p:cSld name="TITLE_AND_BODY_2">
    <p:bg>
      <p:bgPr>
        <a:solidFill>
          <a:srgbClr val="FFFFFF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3682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  <a:defRPr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682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  <a:defRPr>
                <a:solidFill>
                  <a:srgbClr val="FFFFFF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>
                <a:solidFill>
                  <a:srgbClr val="FFFFFF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■"/>
              <a:defRPr>
                <a:solidFill>
                  <a:srgbClr val="FFFFFF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  <a:defRPr>
                <a:solidFill>
                  <a:srgbClr val="FFFFFF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>
                <a:solidFill>
                  <a:srgbClr val="FFFFFF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■"/>
              <a:defRPr>
                <a:solidFill>
                  <a:srgbClr val="FFFFFF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  <a:defRPr>
                <a:solidFill>
                  <a:srgbClr val="FFFFFF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>
                <a:solidFill>
                  <a:srgbClr val="FFFFFF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600"/>
              <a:buChar char="■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6292500" y="2044500"/>
            <a:ext cx="2264100" cy="1054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○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■"/>
              <a:defRPr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4269700" y="-10350"/>
            <a:ext cx="0" cy="516420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2" name="Google Shape;4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solidFill>
          <a:srgbClr val="FFFFFF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4332325" y="613200"/>
            <a:ext cx="4508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None/>
              <a:defRPr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4332325" y="1367713"/>
            <a:ext cx="4508400" cy="3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48" name="Google Shape;48;p7"/>
          <p:cNvCxnSpPr/>
          <p:nvPr/>
        </p:nvCxnSpPr>
        <p:spPr>
          <a:xfrm>
            <a:off x="4043075" y="-10350"/>
            <a:ext cx="0" cy="516420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9" name="Google Shape;49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8"/>
          <p:cNvPicPr preferRelativeResize="0"/>
          <p:nvPr/>
        </p:nvPicPr>
        <p:blipFill rotWithShape="1">
          <a:blip r:embed="rId2">
            <a:alphaModFix/>
          </a:blip>
          <a:srcRect l="4580"/>
          <a:stretch/>
        </p:blipFill>
        <p:spPr>
          <a:xfrm>
            <a:off x="0" y="0"/>
            <a:ext cx="87248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1704600" y="445025"/>
            <a:ext cx="7127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" name="Google Shape;54;p8"/>
          <p:cNvSpPr/>
          <p:nvPr/>
        </p:nvSpPr>
        <p:spPr>
          <a:xfrm>
            <a:off x="1704600" y="1884975"/>
            <a:ext cx="1085700" cy="1085700"/>
          </a:xfrm>
          <a:prstGeom prst="ellipse">
            <a:avLst/>
          </a:prstGeom>
          <a:noFill/>
          <a:ln w="38100" cap="flat" cmpd="sng">
            <a:solidFill>
              <a:srgbClr val="FF95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8"/>
          <p:cNvSpPr/>
          <p:nvPr/>
        </p:nvSpPr>
        <p:spPr>
          <a:xfrm>
            <a:off x="4552650" y="1884975"/>
            <a:ext cx="1085700" cy="1085700"/>
          </a:xfrm>
          <a:prstGeom prst="ellipse">
            <a:avLst/>
          </a:prstGeom>
          <a:noFill/>
          <a:ln w="38100" cap="flat" cmpd="sng">
            <a:solidFill>
              <a:srgbClr val="FF95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7400700" y="1884975"/>
            <a:ext cx="1085700" cy="1085700"/>
          </a:xfrm>
          <a:prstGeom prst="ellipse">
            <a:avLst/>
          </a:prstGeom>
          <a:noFill/>
          <a:ln w="38100" cap="flat" cmpd="sng">
            <a:solidFill>
              <a:srgbClr val="FF952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1"/>
          </p:nvPr>
        </p:nvSpPr>
        <p:spPr>
          <a:xfrm>
            <a:off x="1169850" y="3230000"/>
            <a:ext cx="2155200" cy="10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2"/>
          </p:nvPr>
        </p:nvSpPr>
        <p:spPr>
          <a:xfrm>
            <a:off x="4017900" y="3230000"/>
            <a:ext cx="2155200" cy="10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body" idx="3"/>
          </p:nvPr>
        </p:nvSpPr>
        <p:spPr>
          <a:xfrm>
            <a:off x="6865950" y="3230000"/>
            <a:ext cx="2155200" cy="10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60" name="Google Shape;60;p8"/>
          <p:cNvSpPr/>
          <p:nvPr/>
        </p:nvSpPr>
        <p:spPr>
          <a:xfrm>
            <a:off x="3172425" y="2405625"/>
            <a:ext cx="998100" cy="44400"/>
          </a:xfrm>
          <a:prstGeom prst="roundRect">
            <a:avLst>
              <a:gd name="adj" fmla="val 50000"/>
            </a:avLst>
          </a:prstGeom>
          <a:solidFill>
            <a:srgbClr val="B7B7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8"/>
          <p:cNvSpPr/>
          <p:nvPr/>
        </p:nvSpPr>
        <p:spPr>
          <a:xfrm>
            <a:off x="6020475" y="2405625"/>
            <a:ext cx="998100" cy="44400"/>
          </a:xfrm>
          <a:prstGeom prst="roundRect">
            <a:avLst>
              <a:gd name="adj" fmla="val 50000"/>
            </a:avLst>
          </a:prstGeom>
          <a:solidFill>
            <a:srgbClr val="B7B7B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" name="Google Shape;62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 txBox="1">
            <a:spLocks noGrp="1"/>
          </p:cNvSpPr>
          <p:nvPr>
            <p:ph type="title"/>
          </p:nvPr>
        </p:nvSpPr>
        <p:spPr>
          <a:xfrm>
            <a:off x="191400" y="438250"/>
            <a:ext cx="35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6" name="Google Shape;6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9"/>
          <p:cNvPicPr preferRelativeResize="0"/>
          <p:nvPr/>
        </p:nvPicPr>
        <p:blipFill rotWithShape="1">
          <a:blip r:embed="rId3">
            <a:alphaModFix/>
          </a:blip>
          <a:srcRect l="9195" t="16800" r="11734" b="10908"/>
          <a:stretch/>
        </p:blipFill>
        <p:spPr>
          <a:xfrm flipH="1">
            <a:off x="3027373" y="716125"/>
            <a:ext cx="7385040" cy="450167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9"/>
          <p:cNvSpPr txBox="1">
            <a:spLocks noGrp="1"/>
          </p:cNvSpPr>
          <p:nvPr>
            <p:ph type="body" idx="1"/>
          </p:nvPr>
        </p:nvSpPr>
        <p:spPr>
          <a:xfrm>
            <a:off x="191400" y="1510425"/>
            <a:ext cx="3588300" cy="3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/>
          <p:nvPr/>
        </p:nvSpPr>
        <p:spPr>
          <a:xfrm>
            <a:off x="4328475" y="1072625"/>
            <a:ext cx="4541400" cy="2799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" name="Google Shape;70;p9"/>
          <p:cNvPicPr preferRelativeResize="0"/>
          <p:nvPr/>
        </p:nvPicPr>
        <p:blipFill rotWithShape="1">
          <a:blip r:embed="rId4">
            <a:alphaModFix/>
          </a:blip>
          <a:srcRect l="20483" r="19322" b="21439"/>
          <a:stretch/>
        </p:blipFill>
        <p:spPr>
          <a:xfrm>
            <a:off x="6993275" y="105463"/>
            <a:ext cx="1233475" cy="905499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9"/>
          <p:cNvSpPr/>
          <p:nvPr/>
        </p:nvSpPr>
        <p:spPr>
          <a:xfrm>
            <a:off x="6491300" y="765600"/>
            <a:ext cx="457200" cy="6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Google Shape;72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55575" y="3506025"/>
            <a:ext cx="1852400" cy="1757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9"/>
          <p:cNvPicPr preferRelativeResize="0"/>
          <p:nvPr/>
        </p:nvPicPr>
        <p:blipFill rotWithShape="1">
          <a:blip r:embed="rId6">
            <a:alphaModFix/>
          </a:blip>
          <a:srcRect l="4716" t="4297" r="77349" b="50270"/>
          <a:stretch/>
        </p:blipFill>
        <p:spPr>
          <a:xfrm rot="-451182">
            <a:off x="3175153" y="4144888"/>
            <a:ext cx="484742" cy="780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 1">
  <p:cSld name="TITLE_AND_TWO_COLUMNS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 txBox="1">
            <a:spLocks noGrp="1"/>
          </p:cNvSpPr>
          <p:nvPr>
            <p:ph type="title"/>
          </p:nvPr>
        </p:nvSpPr>
        <p:spPr>
          <a:xfrm>
            <a:off x="191400" y="438250"/>
            <a:ext cx="3588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7" name="Google Shape;77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77925" y="153875"/>
            <a:ext cx="602300" cy="45932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0"/>
          <p:cNvSpPr txBox="1">
            <a:spLocks noGrp="1"/>
          </p:cNvSpPr>
          <p:nvPr>
            <p:ph type="body" idx="1"/>
          </p:nvPr>
        </p:nvSpPr>
        <p:spPr>
          <a:xfrm>
            <a:off x="191400" y="1510425"/>
            <a:ext cx="3588300" cy="32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79" name="Google Shape;79;p10"/>
          <p:cNvSpPr/>
          <p:nvPr/>
        </p:nvSpPr>
        <p:spPr>
          <a:xfrm>
            <a:off x="5881700" y="894525"/>
            <a:ext cx="457200" cy="6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" name="Google Shape;80;p10"/>
          <p:cNvPicPr preferRelativeResize="0"/>
          <p:nvPr/>
        </p:nvPicPr>
        <p:blipFill rotWithShape="1">
          <a:blip r:embed="rId3">
            <a:alphaModFix/>
          </a:blip>
          <a:srcRect l="4716" t="4297" r="77349" b="50270"/>
          <a:stretch/>
        </p:blipFill>
        <p:spPr>
          <a:xfrm rot="-451182">
            <a:off x="7572253" y="4109438"/>
            <a:ext cx="484742" cy="7803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4553993" y="1103720"/>
            <a:ext cx="4259376" cy="327994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/>
          <p:nvPr/>
        </p:nvSpPr>
        <p:spPr>
          <a:xfrm>
            <a:off x="5374200" y="1004775"/>
            <a:ext cx="2644500" cy="35076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3" name="Google Shape;83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74825" y="3462200"/>
            <a:ext cx="1852400" cy="1757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0"/>
          <p:cNvPicPr preferRelativeResize="0"/>
          <p:nvPr/>
        </p:nvPicPr>
        <p:blipFill rotWithShape="1">
          <a:blip r:embed="rId6">
            <a:alphaModFix/>
          </a:blip>
          <a:srcRect b="23739"/>
          <a:stretch/>
        </p:blipFill>
        <p:spPr>
          <a:xfrm>
            <a:off x="5997925" y="-143347"/>
            <a:ext cx="2169125" cy="93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800"/>
              <a:buFont typeface="Open Sans"/>
              <a:buNone/>
              <a:defRPr sz="2800" b="1">
                <a:solidFill>
                  <a:srgbClr val="22222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●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○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■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●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○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■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●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600"/>
              <a:buFont typeface="Source Sans Pro"/>
              <a:buChar char="○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222222"/>
              </a:buClr>
              <a:buSzPts val="1600"/>
              <a:buFont typeface="Source Sans Pro"/>
              <a:buChar char="■"/>
              <a:defRPr sz="1600">
                <a:solidFill>
                  <a:srgbClr val="22222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690" r:id="rId10"/>
    <p:sldLayoutId id="214748369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in a dark room&#10;&#10;Description automatically generated">
            <a:extLst>
              <a:ext uri="{FF2B5EF4-FFF2-40B4-BE49-F238E27FC236}">
                <a16:creationId xmlns:a16="http://schemas.microsoft.com/office/drawing/2014/main" id="{1E2FCB34-61AB-524E-87EC-E13D6975B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33"/>
          <a:stretch/>
        </p:blipFill>
        <p:spPr>
          <a:xfrm>
            <a:off x="-1" y="0"/>
            <a:ext cx="9144001" cy="5139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1A505C-D3F0-584E-AA2E-D307CE151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260" y="4160086"/>
            <a:ext cx="3461107" cy="77683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E4157B-E296-514F-81E3-AA48BA7EC7D1}"/>
              </a:ext>
            </a:extLst>
          </p:cNvPr>
          <p:cNvSpPr/>
          <p:nvPr/>
        </p:nvSpPr>
        <p:spPr>
          <a:xfrm>
            <a:off x="0" y="1775619"/>
            <a:ext cx="9144000" cy="158816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159;p42">
            <a:extLst>
              <a:ext uri="{FF2B5EF4-FFF2-40B4-BE49-F238E27FC236}">
                <a16:creationId xmlns:a16="http://schemas.microsoft.com/office/drawing/2014/main" id="{E8E9331E-67BF-4942-8938-6FCAF72E9EA4}"/>
              </a:ext>
            </a:extLst>
          </p:cNvPr>
          <p:cNvSpPr txBox="1"/>
          <p:nvPr/>
        </p:nvSpPr>
        <p:spPr>
          <a:xfrm>
            <a:off x="406949" y="1775619"/>
            <a:ext cx="8330100" cy="1680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 b="1">
                <a:solidFill>
                  <a:srgbClr val="FFFFFF"/>
                </a:solidFill>
                <a:latin typeface="Calibri" panose="020F0502020204030204" pitchFamily="34" charset="0"/>
                <a:ea typeface="Source Sans Pro"/>
                <a:cs typeface="Calibri" panose="020F0502020204030204" pitchFamily="34" charset="0"/>
                <a:sym typeface="Source Sans Pro"/>
              </a:rPr>
              <a:t>OPTIMISING FME: LESSONS IN WORKSPACE EFFICIENCY</a:t>
            </a:r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A03C09-E030-BB46-A0B4-AF9E20255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949" y="190500"/>
            <a:ext cx="1187450" cy="1177874"/>
          </a:xfrm>
          <a:prstGeom prst="rect">
            <a:avLst/>
          </a:prstGeom>
        </p:spPr>
      </p:pic>
      <p:pic>
        <p:nvPicPr>
          <p:cNvPr id="19" name="Graphic 18" descr="Laptop">
            <a:extLst>
              <a:ext uri="{FF2B5EF4-FFF2-40B4-BE49-F238E27FC236}">
                <a16:creationId xmlns:a16="http://schemas.microsoft.com/office/drawing/2014/main" id="{27611479-1776-A743-891C-08726E4117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888" y="726862"/>
            <a:ext cx="572932" cy="5729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B2FA618-8AE9-C74D-9440-C9397C53D9EA}"/>
              </a:ext>
            </a:extLst>
          </p:cNvPr>
          <p:cNvSpPr txBox="1"/>
          <p:nvPr/>
        </p:nvSpPr>
        <p:spPr>
          <a:xfrm>
            <a:off x="214814" y="296757"/>
            <a:ext cx="1567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FREE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WEBINAR </a:t>
            </a:r>
          </a:p>
        </p:txBody>
      </p:sp>
    </p:spTree>
    <p:extLst>
      <p:ext uri="{BB962C8B-B14F-4D97-AF65-F5344CB8AC3E}">
        <p14:creationId xmlns:p14="http://schemas.microsoft.com/office/powerpoint/2010/main" val="304215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>
            <a:spLocks noGrp="1"/>
          </p:cNvSpPr>
          <p:nvPr>
            <p:ph type="title"/>
          </p:nvPr>
        </p:nvSpPr>
        <p:spPr>
          <a:xfrm>
            <a:off x="263400" y="1613525"/>
            <a:ext cx="4045200" cy="11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dirty="0"/>
              <a:t>What's the problem?</a:t>
            </a:r>
          </a:p>
        </p:txBody>
      </p:sp>
      <p:sp>
        <p:nvSpPr>
          <p:cNvPr id="156" name="Google Shape;156;p22"/>
          <p:cNvSpPr txBox="1">
            <a:spLocks noGrp="1"/>
          </p:cNvSpPr>
          <p:nvPr>
            <p:ph type="subTitle" idx="1"/>
          </p:nvPr>
        </p:nvSpPr>
        <p:spPr>
          <a:xfrm>
            <a:off x="263400" y="3184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/>
            <a:r>
              <a:rPr lang="en" dirty="0" err="1"/>
              <a:t>Optimising</a:t>
            </a:r>
            <a:r>
              <a:rPr lang="en" dirty="0"/>
              <a:t> FME is best </a:t>
            </a:r>
            <a:r>
              <a:rPr lang="en" dirty="0" err="1"/>
              <a:t>practise</a:t>
            </a:r>
            <a:r>
              <a:rPr lang="en" dirty="0"/>
              <a:t>, even if it doesn't seem essential </a:t>
            </a:r>
            <a:r>
              <a:rPr lang="en"/>
              <a:t>for a given process</a:t>
            </a:r>
          </a:p>
        </p:txBody>
      </p:sp>
      <p:sp>
        <p:nvSpPr>
          <p:cNvPr id="157" name="Google Shape;157;p2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548243" cy="35771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>
              <a:buNone/>
            </a:pPr>
            <a:r>
              <a:rPr lang="en" b="1" dirty="0"/>
              <a:t>Why bother </a:t>
            </a:r>
            <a:r>
              <a:rPr lang="en" b="1" dirty="0" err="1"/>
              <a:t>optimising</a:t>
            </a:r>
            <a:r>
              <a:rPr lang="en" b="1" dirty="0"/>
              <a:t> a workspace if it gets the job done in an acceptable time?</a:t>
            </a:r>
          </a:p>
          <a:p>
            <a:pPr marL="0" indent="0">
              <a:lnSpc>
                <a:spcPct val="114999"/>
              </a:lnSpc>
              <a:spcBef>
                <a:spcPts val="1600"/>
              </a:spcBef>
              <a:buNone/>
            </a:pPr>
            <a:r>
              <a:rPr lang="en" dirty="0"/>
              <a:t>- Future Proofing Solutions</a:t>
            </a:r>
          </a:p>
          <a:p>
            <a:pPr marL="0" indent="0">
              <a:lnSpc>
                <a:spcPct val="114999"/>
              </a:lnSpc>
              <a:spcBef>
                <a:spcPts val="1600"/>
              </a:spcBef>
              <a:buNone/>
            </a:pPr>
            <a:r>
              <a:rPr lang="en" dirty="0"/>
              <a:t>- Reducing run-time</a:t>
            </a:r>
          </a:p>
          <a:p>
            <a:pPr marL="0" indent="0">
              <a:lnSpc>
                <a:spcPct val="114999"/>
              </a:lnSpc>
              <a:spcBef>
                <a:spcPts val="1600"/>
              </a:spcBef>
              <a:buNone/>
            </a:pPr>
            <a:r>
              <a:rPr lang="en" dirty="0"/>
              <a:t>- Enhanced experience for users</a:t>
            </a:r>
          </a:p>
          <a:p>
            <a:pPr marL="0" indent="0">
              <a:lnSpc>
                <a:spcPct val="114999"/>
              </a:lnSpc>
              <a:spcBef>
                <a:spcPts val="1600"/>
              </a:spcBef>
              <a:buNone/>
            </a:pPr>
            <a:r>
              <a:rPr lang="en" dirty="0"/>
              <a:t>- Limiting fallout (and future work for yourself)</a:t>
            </a:r>
          </a:p>
        </p:txBody>
      </p:sp>
      <p:cxnSp>
        <p:nvCxnSpPr>
          <p:cNvPr id="158" name="Google Shape;158;p22"/>
          <p:cNvCxnSpPr/>
          <p:nvPr/>
        </p:nvCxnSpPr>
        <p:spPr>
          <a:xfrm>
            <a:off x="1894500" y="29654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311700" y="324709"/>
            <a:ext cx="6138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2800" dirty="0"/>
              <a:t>Future Proofing Solutions</a:t>
            </a:r>
          </a:p>
        </p:txBody>
      </p:sp>
      <p:sp>
        <p:nvSpPr>
          <p:cNvPr id="164" name="Google Shape;164;p23"/>
          <p:cNvSpPr txBox="1">
            <a:spLocks noGrp="1"/>
          </p:cNvSpPr>
          <p:nvPr>
            <p:ph type="body" idx="4294967295"/>
          </p:nvPr>
        </p:nvSpPr>
        <p:spPr>
          <a:xfrm>
            <a:off x="311700" y="1280275"/>
            <a:ext cx="6138000" cy="3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Data may be small now, but that's not necessarily going to be the case </a:t>
            </a:r>
            <a:r>
              <a:rPr lang="en" dirty="0"/>
              <a:t>in future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 dirty="0"/>
              <a:t>- Reduce re-work on solutions, and mitigate issues before they have </a:t>
            </a:r>
            <a:r>
              <a:rPr lang="en"/>
              <a:t>the chance to become one</a:t>
            </a: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Preventing data from getting out of hand, and unable to be managed due to the sheer size and scale of what can be output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</p:txBody>
      </p:sp>
      <p:cxnSp>
        <p:nvCxnSpPr>
          <p:cNvPr id="165" name="Google Shape;165;p23"/>
          <p:cNvCxnSpPr/>
          <p:nvPr/>
        </p:nvCxnSpPr>
        <p:spPr>
          <a:xfrm>
            <a:off x="426900" y="11490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311700" y="324709"/>
            <a:ext cx="6138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2800" dirty="0"/>
              <a:t>Reducing run-time</a:t>
            </a:r>
          </a:p>
        </p:txBody>
      </p:sp>
      <p:sp>
        <p:nvSpPr>
          <p:cNvPr id="164" name="Google Shape;164;p23"/>
          <p:cNvSpPr txBox="1">
            <a:spLocks noGrp="1"/>
          </p:cNvSpPr>
          <p:nvPr>
            <p:ph type="body" idx="4294967295"/>
          </p:nvPr>
        </p:nvSpPr>
        <p:spPr>
          <a:xfrm>
            <a:off x="311700" y="1280275"/>
            <a:ext cx="6138000" cy="3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Need for less engines on Server or potentially less Desktop licenses – which equates to a reduction in cost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 dirty="0"/>
              <a:t>- Ability to deliver near real-time results means FME can be used in a </a:t>
            </a:r>
            <a:r>
              <a:rPr lang="en"/>
              <a:t>wider context than scheduled tasks, and in settings with a real world context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Less risk with time-outs, network connectivity, failed jobs etc.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Less memory needed on hardware, which helps save cost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  and deliver results more efficiently</a:t>
            </a: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</p:txBody>
      </p:sp>
      <p:cxnSp>
        <p:nvCxnSpPr>
          <p:cNvPr id="165" name="Google Shape;165;p23"/>
          <p:cNvCxnSpPr/>
          <p:nvPr/>
        </p:nvCxnSpPr>
        <p:spPr>
          <a:xfrm>
            <a:off x="426900" y="11490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21123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311700" y="324709"/>
            <a:ext cx="6138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2800" dirty="0"/>
              <a:t>Enhanced Experience for Users</a:t>
            </a:r>
          </a:p>
        </p:txBody>
      </p:sp>
      <p:sp>
        <p:nvSpPr>
          <p:cNvPr id="164" name="Google Shape;164;p23"/>
          <p:cNvSpPr txBox="1">
            <a:spLocks noGrp="1"/>
          </p:cNvSpPr>
          <p:nvPr>
            <p:ph type="body" idx="4294967295"/>
          </p:nvPr>
        </p:nvSpPr>
        <p:spPr>
          <a:xfrm>
            <a:off x="311700" y="1280275"/>
            <a:ext cx="6138000" cy="3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FME Server Apps mean users other than ourselves are likely to be running tasks in the future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Accessible data for users to query on where they can get results they need quickly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 dirty="0"/>
              <a:t>- Ability to integrate FME throughout other business applications, and </a:t>
            </a:r>
            <a:r>
              <a:rPr lang="en"/>
              <a:t>it shows the capability of it's integration use throughout large organisations.</a:t>
            </a: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</p:txBody>
      </p:sp>
      <p:cxnSp>
        <p:nvCxnSpPr>
          <p:cNvPr id="165" name="Google Shape;165;p23"/>
          <p:cNvCxnSpPr/>
          <p:nvPr/>
        </p:nvCxnSpPr>
        <p:spPr>
          <a:xfrm>
            <a:off x="426900" y="11490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457202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311700" y="324709"/>
            <a:ext cx="6138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2800" dirty="0"/>
              <a:t>Limiting fall-out and future work</a:t>
            </a:r>
          </a:p>
        </p:txBody>
      </p:sp>
      <p:sp>
        <p:nvSpPr>
          <p:cNvPr id="164" name="Google Shape;164;p23"/>
          <p:cNvSpPr txBox="1">
            <a:spLocks noGrp="1"/>
          </p:cNvSpPr>
          <p:nvPr>
            <p:ph type="body" idx="4294967295"/>
          </p:nvPr>
        </p:nvSpPr>
        <p:spPr>
          <a:xfrm>
            <a:off x="311700" y="1484812"/>
            <a:ext cx="6138000" cy="32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"/>
              <a:t>- If you follow bad practice for a long time, you might create a lot of work for yourself down the track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/>
              <a:t>- Old workspaces will need to be revised when they no longer run in the </a:t>
            </a:r>
            <a:r>
              <a:rPr lang="en" dirty="0"/>
              <a:t>time they're required to</a:t>
            </a:r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r>
              <a:rPr lang="en" dirty="0"/>
              <a:t>- Data cleanup tasks can be very time intensive, and expensive if you've been paying for server space and resource for a long period of </a:t>
            </a:r>
            <a:r>
              <a:rPr lang="en"/>
              <a:t>time</a:t>
            </a: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</p:txBody>
      </p:sp>
      <p:cxnSp>
        <p:nvCxnSpPr>
          <p:cNvPr id="165" name="Google Shape;165;p23"/>
          <p:cNvCxnSpPr/>
          <p:nvPr/>
        </p:nvCxnSpPr>
        <p:spPr>
          <a:xfrm>
            <a:off x="426900" y="1149000"/>
            <a:ext cx="783000" cy="0"/>
          </a:xfrm>
          <a:prstGeom prst="straightConnector1">
            <a:avLst/>
          </a:prstGeom>
          <a:noFill/>
          <a:ln w="76200" cap="flat" cmpd="sng">
            <a:solidFill>
              <a:srgbClr val="FF952F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71271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dirty="0"/>
              <a:t>Demo: 'Realtime' API</a:t>
            </a:r>
            <a:endParaRPr dirty="0"/>
          </a:p>
        </p:txBody>
      </p:sp>
      <p:sp>
        <p:nvSpPr>
          <p:cNvPr id="183" name="Google Shape;183;p26"/>
          <p:cNvSpPr txBox="1">
            <a:spLocks noGrp="1"/>
          </p:cNvSpPr>
          <p:nvPr>
            <p:ph type="body" idx="4294967295"/>
          </p:nvPr>
        </p:nvSpPr>
        <p:spPr>
          <a:xfrm>
            <a:off x="425175" y="1178575"/>
            <a:ext cx="4508400" cy="29901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Go through your proof points.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A.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B.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FFFFF"/>
                </a:solidFill>
              </a:rPr>
              <a:t>C.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84" name="Google Shape;184;p26"/>
          <p:cNvSpPr/>
          <p:nvPr/>
        </p:nvSpPr>
        <p:spPr>
          <a:xfrm>
            <a:off x="425175" y="1178575"/>
            <a:ext cx="5220300" cy="3390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rgbClr val="222222"/>
              </a:solidFill>
              <a:latin typeface="Source Sans Pro"/>
              <a:ea typeface="Source Sans Pro"/>
              <a:cs typeface="Source Sans Pro"/>
            </a:endParaRPr>
          </a:p>
        </p:txBody>
      </p:sp>
      <p:pic>
        <p:nvPicPr>
          <p:cNvPr id="2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F5917451-FEAF-4E72-B9EC-4F7767BEC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63" y="1443622"/>
            <a:ext cx="2743200" cy="3002215"/>
          </a:xfrm>
          <a:prstGeom prst="rect">
            <a:avLst/>
          </a:prstGeom>
        </p:spPr>
      </p:pic>
      <p:pic>
        <p:nvPicPr>
          <p:cNvPr id="3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9BF42E-73EB-4FF3-B7B6-5107226427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055" y="1667376"/>
            <a:ext cx="17145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50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2"/>
          <p:cNvSpPr txBox="1">
            <a:spLocks noGrp="1"/>
          </p:cNvSpPr>
          <p:nvPr>
            <p:ph type="title"/>
          </p:nvPr>
        </p:nvSpPr>
        <p:spPr>
          <a:xfrm>
            <a:off x="2143163" y="1519209"/>
            <a:ext cx="67131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" sz="3600" dirty="0"/>
              <a:t>Applying an 'FME mind-set' to developing our FME Workspaces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in a dark room&#10;&#10;Description automatically generated">
            <a:extLst>
              <a:ext uri="{FF2B5EF4-FFF2-40B4-BE49-F238E27FC236}">
                <a16:creationId xmlns:a16="http://schemas.microsoft.com/office/drawing/2014/main" id="{1E2FCB34-61AB-524E-87EC-E13D6975B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333"/>
          <a:stretch/>
        </p:blipFill>
        <p:spPr>
          <a:xfrm>
            <a:off x="-1" y="0"/>
            <a:ext cx="9144001" cy="5139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1A505C-D3F0-584E-AA2E-D307CE151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260" y="4160086"/>
            <a:ext cx="3461107" cy="77683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4E4157B-E296-514F-81E3-AA48BA7EC7D1}"/>
              </a:ext>
            </a:extLst>
          </p:cNvPr>
          <p:cNvSpPr/>
          <p:nvPr/>
        </p:nvSpPr>
        <p:spPr>
          <a:xfrm>
            <a:off x="0" y="1775619"/>
            <a:ext cx="9144000" cy="158816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Google Shape;159;p42">
            <a:extLst>
              <a:ext uri="{FF2B5EF4-FFF2-40B4-BE49-F238E27FC236}">
                <a16:creationId xmlns:a16="http://schemas.microsoft.com/office/drawing/2014/main" id="{E8E9331E-67BF-4942-8938-6FCAF72E9EA4}"/>
              </a:ext>
            </a:extLst>
          </p:cNvPr>
          <p:cNvSpPr txBox="1"/>
          <p:nvPr/>
        </p:nvSpPr>
        <p:spPr>
          <a:xfrm>
            <a:off x="406949" y="1775619"/>
            <a:ext cx="8330100" cy="1680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AU" sz="4000" b="1" dirty="0">
                <a:solidFill>
                  <a:srgbClr val="FFFFFF"/>
                </a:solidFill>
                <a:latin typeface="Calibri"/>
                <a:ea typeface="Source Sans Pro"/>
                <a:cs typeface="Calibri"/>
              </a:rPr>
              <a:t>Thank you!</a:t>
            </a:r>
            <a:endParaRPr lang="en-AU" sz="4000" b="1" dirty="0">
              <a:solidFill>
                <a:srgbClr val="FFFFFF"/>
              </a:solidFill>
              <a:latin typeface="Calibri" panose="020F0502020204030204" pitchFamily="34" charset="0"/>
              <a:ea typeface="Source Sans Pro"/>
              <a:cs typeface="Calibri" panose="020F0502020204030204" pitchFamily="34" charset="0"/>
            </a:endParaRPr>
          </a:p>
        </p:txBody>
      </p:sp>
      <p:pic>
        <p:nvPicPr>
          <p:cNvPr id="18" name="Picture 17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A03C09-E030-BB46-A0B4-AF9E20255E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949" y="190500"/>
            <a:ext cx="1187450" cy="1177874"/>
          </a:xfrm>
          <a:prstGeom prst="rect">
            <a:avLst/>
          </a:prstGeom>
        </p:spPr>
      </p:pic>
      <p:pic>
        <p:nvPicPr>
          <p:cNvPr id="19" name="Graphic 18" descr="Laptop">
            <a:extLst>
              <a:ext uri="{FF2B5EF4-FFF2-40B4-BE49-F238E27FC236}">
                <a16:creationId xmlns:a16="http://schemas.microsoft.com/office/drawing/2014/main" id="{27611479-1776-A743-891C-08726E4117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1888" y="726862"/>
            <a:ext cx="572932" cy="5729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B2FA618-8AE9-C74D-9440-C9397C53D9EA}"/>
              </a:ext>
            </a:extLst>
          </p:cNvPr>
          <p:cNvSpPr txBox="1"/>
          <p:nvPr/>
        </p:nvSpPr>
        <p:spPr>
          <a:xfrm>
            <a:off x="214814" y="296757"/>
            <a:ext cx="1567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FREE</a:t>
            </a:r>
          </a:p>
          <a:p>
            <a:pPr algn="ctr"/>
            <a:r>
              <a:rPr lang="en-US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WEBINAR </a:t>
            </a:r>
          </a:p>
        </p:txBody>
      </p:sp>
    </p:spTree>
    <p:extLst>
      <p:ext uri="{BB962C8B-B14F-4D97-AF65-F5344CB8AC3E}">
        <p14:creationId xmlns:p14="http://schemas.microsoft.com/office/powerpoint/2010/main" val="121944531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DF11C38F1C8B4DB0F4C1E4F52CD75F" ma:contentTypeVersion="4" ma:contentTypeDescription="Create a new document." ma:contentTypeScope="" ma:versionID="683a5ad1245c3160a47b11631689c8b0">
  <xsd:schema xmlns:xsd="http://www.w3.org/2001/XMLSchema" xmlns:xs="http://www.w3.org/2001/XMLSchema" xmlns:p="http://schemas.microsoft.com/office/2006/metadata/properties" xmlns:ns2="8f00cf0b-8e38-4ba1-9b29-209da5fed239" xmlns:ns3="ffb4d7bc-0fbe-40f6-80c7-588b56c48ee4" targetNamespace="http://schemas.microsoft.com/office/2006/metadata/properties" ma:root="true" ma:fieldsID="f4216854c903b7e17526349e3682835f" ns2:_="" ns3:_="">
    <xsd:import namespace="8f00cf0b-8e38-4ba1-9b29-209da5fed239"/>
    <xsd:import namespace="ffb4d7bc-0fbe-40f6-80c7-588b56c48e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00cf0b-8e38-4ba1-9b29-209da5fed2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b4d7bc-0fbe-40f6-80c7-588b56c48e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F64F0F-732F-4FC9-B975-6F101769EC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45BAA4-CC41-4C68-AAC8-DB6C04096E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9E423C3-94CC-49B4-BF2F-2BFABB6CF6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f00cf0b-8e38-4ba1-9b29-209da5fed239"/>
    <ds:schemaRef ds:uri="ffb4d7bc-0fbe-40f6-80c7-588b56c48e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608</Words>
  <Application>Microsoft Office PowerPoint</Application>
  <PresentationFormat>On-screen Show (16:9)</PresentationFormat>
  <Paragraphs>94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Simple Light</vt:lpstr>
      <vt:lpstr>Simple Light</vt:lpstr>
      <vt:lpstr>PowerPoint Presentation</vt:lpstr>
      <vt:lpstr>What's the problem?</vt:lpstr>
      <vt:lpstr>Future Proofing Solutions</vt:lpstr>
      <vt:lpstr>Reducing run-time</vt:lpstr>
      <vt:lpstr>Enhanced Experience for Users</vt:lpstr>
      <vt:lpstr>Limiting fall-out and future work</vt:lpstr>
      <vt:lpstr>Demo: 'Realtime' API</vt:lpstr>
      <vt:lpstr>Applying an 'FME mind-set' to developing our FME Workspaces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cp:lastModifiedBy>Angie Worsley</cp:lastModifiedBy>
  <cp:revision>989</cp:revision>
  <dcterms:modified xsi:type="dcterms:W3CDTF">2020-07-23T00:43:44Z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0x010100A1DF11C38F1C8B4DB0F4C1E4F52CD75F</vt:lpwstr>
  </property>
</Properties>
</file>